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55"/>
  </p:notesMasterIdLst>
  <p:sldIdLst>
    <p:sldId id="408" r:id="rId2"/>
    <p:sldId id="302" r:id="rId3"/>
    <p:sldId id="347" r:id="rId4"/>
    <p:sldId id="384" r:id="rId5"/>
    <p:sldId id="398" r:id="rId6"/>
    <p:sldId id="399" r:id="rId7"/>
    <p:sldId id="289" r:id="rId8"/>
    <p:sldId id="400" r:id="rId9"/>
    <p:sldId id="290" r:id="rId10"/>
    <p:sldId id="268" r:id="rId11"/>
    <p:sldId id="269" r:id="rId12"/>
    <p:sldId id="292" r:id="rId13"/>
    <p:sldId id="315" r:id="rId14"/>
    <p:sldId id="316" r:id="rId15"/>
    <p:sldId id="317" r:id="rId16"/>
    <p:sldId id="409" r:id="rId17"/>
    <p:sldId id="410" r:id="rId18"/>
    <p:sldId id="324" r:id="rId19"/>
    <p:sldId id="365" r:id="rId20"/>
    <p:sldId id="350" r:id="rId21"/>
    <p:sldId id="351" r:id="rId22"/>
    <p:sldId id="325" r:id="rId23"/>
    <p:sldId id="367" r:id="rId24"/>
    <p:sldId id="368" r:id="rId25"/>
    <p:sldId id="411" r:id="rId26"/>
    <p:sldId id="412" r:id="rId27"/>
    <p:sldId id="380" r:id="rId28"/>
    <p:sldId id="369" r:id="rId29"/>
    <p:sldId id="370" r:id="rId30"/>
    <p:sldId id="372" r:id="rId31"/>
    <p:sldId id="373" r:id="rId32"/>
    <p:sldId id="374" r:id="rId33"/>
    <p:sldId id="375" r:id="rId34"/>
    <p:sldId id="376" r:id="rId35"/>
    <p:sldId id="377" r:id="rId36"/>
    <p:sldId id="378" r:id="rId37"/>
    <p:sldId id="381" r:id="rId38"/>
    <p:sldId id="382" r:id="rId39"/>
    <p:sldId id="385" r:id="rId40"/>
    <p:sldId id="386" r:id="rId41"/>
    <p:sldId id="383" r:id="rId42"/>
    <p:sldId id="387" r:id="rId43"/>
    <p:sldId id="388" r:id="rId44"/>
    <p:sldId id="392" r:id="rId45"/>
    <p:sldId id="389" r:id="rId46"/>
    <p:sldId id="391" r:id="rId47"/>
    <p:sldId id="393" r:id="rId48"/>
    <p:sldId id="395" r:id="rId49"/>
    <p:sldId id="396" r:id="rId50"/>
    <p:sldId id="397" r:id="rId51"/>
    <p:sldId id="413" r:id="rId52"/>
    <p:sldId id="414" r:id="rId53"/>
    <p:sldId id="415" r:id="rId5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68" d="100"/>
          <a:sy n="68" d="100"/>
        </p:scale>
        <p:origin x="144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customXml" Target="../customXml/item2.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F3283315-0935-4C99-A109-30B1D3C829B3}" type="datetimeFigureOut">
              <a:rPr lang="en-US" smtClean="0"/>
              <a:pPr/>
              <a:t>1/20/2022</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CC00EB80-DCD9-47BF-9DB8-8ED451005E5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Autofit/>
          </a:bodyPr>
          <a:lstStyle/>
          <a:p>
            <a:r>
              <a:rPr lang="en-US" sz="3600" dirty="0"/>
              <a:t>Basics of Quantum Mechanics</a:t>
            </a:r>
            <a:br>
              <a:rPr lang="en-US" sz="3600" dirty="0"/>
            </a:br>
            <a:r>
              <a:rPr lang="en-US" sz="3600" dirty="0"/>
              <a:t>- Heisenberg Uncertainty Principle </a:t>
            </a:r>
          </a:p>
        </p:txBody>
      </p:sp>
      <p:sp>
        <p:nvSpPr>
          <p:cNvPr id="6147" name="Rectangle 3"/>
          <p:cNvSpPr>
            <a:spLocks noGrp="1" noChangeArrowheads="1"/>
          </p:cNvSpPr>
          <p:nvPr>
            <p:ph idx="1"/>
          </p:nvPr>
        </p:nvSpPr>
        <p:spPr/>
        <p:txBody>
          <a:bodyPr>
            <a:normAutofit/>
          </a:bodyPr>
          <a:lstStyle/>
          <a:p>
            <a:pPr>
              <a:lnSpc>
                <a:spcPct val="80000"/>
              </a:lnSpc>
            </a:pPr>
            <a:r>
              <a:rPr lang="en-US" sz="2800"/>
              <a:t>One cannot unambiguously specify the values of particle's position and its momentum for a microscopic particle, i.e.</a:t>
            </a:r>
          </a:p>
          <a:p>
            <a:pPr>
              <a:lnSpc>
                <a:spcPct val="80000"/>
              </a:lnSpc>
            </a:pPr>
            <a:endParaRPr lang="en-US" sz="2800"/>
          </a:p>
          <a:p>
            <a:pPr>
              <a:lnSpc>
                <a:spcPct val="80000"/>
              </a:lnSpc>
            </a:pPr>
            <a:endParaRPr lang="en-US" sz="2800"/>
          </a:p>
          <a:p>
            <a:pPr>
              <a:lnSpc>
                <a:spcPct val="80000"/>
              </a:lnSpc>
            </a:pPr>
            <a:endParaRPr lang="en-US" sz="2800"/>
          </a:p>
          <a:p>
            <a:pPr>
              <a:lnSpc>
                <a:spcPct val="80000"/>
              </a:lnSpc>
            </a:pPr>
            <a:r>
              <a:rPr lang="en-US" sz="2800"/>
              <a:t>Position and momentum are, therefore, considered as incompatible variables.</a:t>
            </a:r>
          </a:p>
          <a:p>
            <a:pPr>
              <a:lnSpc>
                <a:spcPct val="80000"/>
              </a:lnSpc>
            </a:pPr>
            <a:r>
              <a:rPr lang="en-US" sz="2800"/>
              <a:t>The Heisenberg uncertainty principle strikes at the very heart of the classical physics =&gt; the particle trajectory.</a:t>
            </a:r>
          </a:p>
        </p:txBody>
      </p:sp>
      <p:sp>
        <p:nvSpPr>
          <p:cNvPr id="6149" name="Rectangle 5"/>
          <p:cNvSpPr>
            <a:spLocks noChangeArrowheads="1"/>
          </p:cNvSpPr>
          <p:nvPr/>
        </p:nvSpPr>
        <p:spPr bwMode="auto">
          <a:xfrm>
            <a:off x="4" y="3276600"/>
            <a:ext cx="184731" cy="369332"/>
          </a:xfrm>
          <a:prstGeom prst="rect">
            <a:avLst/>
          </a:prstGeom>
          <a:noFill/>
          <a:ln w="9525">
            <a:noFill/>
            <a:miter lim="800000"/>
            <a:headEnd/>
            <a:tailEnd/>
          </a:ln>
          <a:effectLst/>
        </p:spPr>
        <p:txBody>
          <a:bodyPr wrap="none" anchor="ctr">
            <a:spAutoFit/>
          </a:bodyPr>
          <a:lstStyle/>
          <a:p>
            <a:endParaRPr lang="en-US"/>
          </a:p>
        </p:txBody>
      </p:sp>
      <p:graphicFrame>
        <p:nvGraphicFramePr>
          <p:cNvPr id="6148" name="Object 4"/>
          <p:cNvGraphicFramePr>
            <a:graphicFrameLocks noChangeAspect="1"/>
          </p:cNvGraphicFramePr>
          <p:nvPr/>
        </p:nvGraphicFramePr>
        <p:xfrm>
          <a:off x="2209799" y="2971803"/>
          <a:ext cx="3581401" cy="754063"/>
        </p:xfrm>
        <a:graphic>
          <a:graphicData uri="http://schemas.openxmlformats.org/presentationml/2006/ole">
            <mc:AlternateContent xmlns:mc="http://schemas.openxmlformats.org/markup-compatibility/2006">
              <mc:Choice xmlns:v="urn:schemas-microsoft-com:vml" Requires="v">
                <p:oleObj spid="_x0000_s1037" name="Equation" r:id="rId3" imgW="1447172" imgH="304668" progId="">
                  <p:embed/>
                </p:oleObj>
              </mc:Choice>
              <mc:Fallback>
                <p:oleObj name="Equation" r:id="rId3" imgW="1447172" imgH="304668" progId="">
                  <p:embed/>
                  <p:pic>
                    <p:nvPicPr>
                      <p:cNvPr id="61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799" y="2971803"/>
                        <a:ext cx="3581401" cy="754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458200" cy="1143000"/>
          </a:xfrm>
        </p:spPr>
        <p:txBody>
          <a:bodyPr>
            <a:noAutofit/>
          </a:bodyPr>
          <a:lstStyle/>
          <a:p>
            <a:r>
              <a:rPr lang="en-US" sz="3600" b="1" dirty="0"/>
              <a:t>Basics of Quantum Mechanics</a:t>
            </a:r>
            <a:br>
              <a:rPr lang="en-US" sz="3600" b="1" dirty="0"/>
            </a:br>
            <a:endParaRPr lang="en-US" sz="3600" b="1" dirty="0"/>
          </a:p>
        </p:txBody>
      </p:sp>
      <p:pic>
        <p:nvPicPr>
          <p:cNvPr id="14342" name="Picture 6"/>
          <p:cNvPicPr>
            <a:picLocks noGrp="1" noChangeAspect="1" noChangeArrowheads="1"/>
          </p:cNvPicPr>
          <p:nvPr>
            <p:ph idx="1"/>
          </p:nvPr>
        </p:nvPicPr>
        <p:blipFill>
          <a:blip r:embed="rId2" cstate="print">
            <a:duotone>
              <a:prstClr val="black"/>
              <a:schemeClr val="tx2">
                <a:tint val="45000"/>
                <a:satMod val="400000"/>
              </a:schemeClr>
            </a:duotone>
          </a:blip>
          <a:stretch>
            <a:fillRect/>
          </a:stretch>
        </p:blipFill>
        <p:spPr>
          <a:xfrm>
            <a:off x="176312" y="1600200"/>
            <a:ext cx="8715642" cy="5114776"/>
          </a:xfrm>
          <a:noFill/>
          <a:ln/>
          <a:effectLst/>
        </p:spPr>
      </p:pic>
      <p:sp>
        <p:nvSpPr>
          <p:cNvPr id="14343" name="Text Box 7"/>
          <p:cNvSpPr txBox="1">
            <a:spLocks noChangeArrowheads="1"/>
          </p:cNvSpPr>
          <p:nvPr/>
        </p:nvSpPr>
        <p:spPr bwMode="auto">
          <a:xfrm>
            <a:off x="252046" y="1006921"/>
            <a:ext cx="5326202" cy="461665"/>
          </a:xfrm>
          <a:prstGeom prst="rect">
            <a:avLst/>
          </a:prstGeom>
          <a:noFill/>
          <a:ln w="9525">
            <a:noFill/>
            <a:miter lim="800000"/>
            <a:headEnd/>
            <a:tailEnd/>
          </a:ln>
          <a:effectLst/>
        </p:spPr>
        <p:txBody>
          <a:bodyPr wrap="none">
            <a:spAutoFit/>
          </a:bodyPr>
          <a:lstStyle/>
          <a:p>
            <a:r>
              <a:rPr lang="en-US" sz="2400" b="1" dirty="0"/>
              <a:t> Third Postulate of Quantum Mechanics</a:t>
            </a:r>
            <a:endParaRPr lang="en-US" sz="2400" b="1" dirty="0">
              <a:solidFill>
                <a:srgbClr val="FF33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143000" y="152400"/>
            <a:ext cx="7315200" cy="792162"/>
          </a:xfrm>
        </p:spPr>
        <p:txBody>
          <a:bodyPr>
            <a:normAutofit fontScale="90000"/>
          </a:bodyPr>
          <a:lstStyle/>
          <a:p>
            <a:br>
              <a:rPr lang="en-US" b="1" dirty="0"/>
            </a:br>
            <a:r>
              <a:rPr lang="en-US" b="1" dirty="0"/>
              <a:t>Basics of Quantum Mechanics</a:t>
            </a:r>
            <a:br>
              <a:rPr lang="en-US" b="1" dirty="0"/>
            </a:br>
            <a:r>
              <a:rPr lang="en-US" b="1" dirty="0"/>
              <a:t> </a:t>
            </a:r>
            <a:endParaRPr lang="en-US" sz="3100" b="1" dirty="0"/>
          </a:p>
        </p:txBody>
      </p:sp>
      <p:pic>
        <p:nvPicPr>
          <p:cNvPr id="15366" name="Picture 6"/>
          <p:cNvPicPr>
            <a:picLocks noGrp="1" noChangeAspect="1" noChangeArrowheads="1"/>
          </p:cNvPicPr>
          <p:nvPr>
            <p:ph idx="1"/>
          </p:nvPr>
        </p:nvPicPr>
        <p:blipFill>
          <a:blip r:embed="rId2" cstate="print"/>
          <a:stretch>
            <a:fillRect/>
          </a:stretch>
        </p:blipFill>
        <p:spPr>
          <a:xfrm>
            <a:off x="231531" y="1165277"/>
            <a:ext cx="8680938" cy="5540323"/>
          </a:xfrm>
          <a:solidFill>
            <a:schemeClr val="bg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447800" y="171792"/>
            <a:ext cx="6934200" cy="563562"/>
          </a:xfrm>
        </p:spPr>
        <p:txBody>
          <a:bodyPr>
            <a:normAutofit fontScale="90000"/>
          </a:bodyPr>
          <a:lstStyle/>
          <a:p>
            <a:br>
              <a:rPr lang="en-US" dirty="0"/>
            </a:br>
            <a:r>
              <a:rPr lang="en-US" dirty="0"/>
              <a:t>Basics of Quantum Mechanics</a:t>
            </a:r>
            <a:br>
              <a:rPr lang="en-US" dirty="0"/>
            </a:br>
            <a:endParaRPr lang="en-US" dirty="0"/>
          </a:p>
        </p:txBody>
      </p:sp>
      <p:sp>
        <p:nvSpPr>
          <p:cNvPr id="40963" name="Rectangle 3"/>
          <p:cNvSpPr>
            <a:spLocks noGrp="1" noChangeArrowheads="1"/>
          </p:cNvSpPr>
          <p:nvPr>
            <p:ph idx="1"/>
          </p:nvPr>
        </p:nvSpPr>
        <p:spPr>
          <a:xfrm>
            <a:off x="304800" y="914400"/>
            <a:ext cx="8534400" cy="5771808"/>
          </a:xfrm>
        </p:spPr>
        <p:txBody>
          <a:bodyPr>
            <a:normAutofit lnSpcReduction="10000"/>
          </a:bodyPr>
          <a:lstStyle/>
          <a:p>
            <a:pPr>
              <a:lnSpc>
                <a:spcPct val="80000"/>
              </a:lnSpc>
            </a:pPr>
            <a:endParaRPr lang="en-US" sz="2400" dirty="0"/>
          </a:p>
          <a:p>
            <a:pPr>
              <a:lnSpc>
                <a:spcPct val="80000"/>
              </a:lnSpc>
            </a:pPr>
            <a:r>
              <a:rPr lang="en-US" sz="2400" dirty="0"/>
              <a:t>The requirement for two operators to be commuting operators is a very important one in quantum mechanics and it means that we can simultaneously measure the observables represented with these two operators. </a:t>
            </a:r>
          </a:p>
          <a:p>
            <a:pPr marL="0" indent="0">
              <a:lnSpc>
                <a:spcPct val="80000"/>
              </a:lnSpc>
              <a:buNone/>
            </a:pPr>
            <a:endParaRPr lang="en-US" sz="2400" dirty="0"/>
          </a:p>
          <a:p>
            <a:pPr>
              <a:lnSpc>
                <a:spcPct val="80000"/>
              </a:lnSpc>
            </a:pPr>
            <a:r>
              <a:rPr lang="en-US" sz="2400" dirty="0"/>
              <a:t>The non-</a:t>
            </a:r>
            <a:r>
              <a:rPr lang="en-US" sz="2400" dirty="0" err="1"/>
              <a:t>commutivity</a:t>
            </a:r>
            <a:r>
              <a:rPr lang="en-US" sz="2400" dirty="0"/>
              <a:t> of the position and the momentum operators (the inability to simultaneously determine particles position and its momentum) is represented with the Heisenberg uncertainty principle, which in mathematical form is expressed as:</a:t>
            </a:r>
          </a:p>
          <a:p>
            <a:pPr>
              <a:lnSpc>
                <a:spcPct val="80000"/>
              </a:lnSpc>
              <a:buFontTx/>
              <a:buNone/>
            </a:pPr>
            <a:endParaRPr lang="en-US" sz="2400" dirty="0"/>
          </a:p>
          <a:p>
            <a:pPr>
              <a:lnSpc>
                <a:spcPct val="80000"/>
              </a:lnSpc>
              <a:buFontTx/>
              <a:buNone/>
            </a:pPr>
            <a:endParaRPr lang="en-US" sz="2400" dirty="0"/>
          </a:p>
          <a:p>
            <a:pPr>
              <a:lnSpc>
                <a:spcPct val="80000"/>
              </a:lnSpc>
              <a:buFontTx/>
              <a:buNone/>
            </a:pPr>
            <a:r>
              <a:rPr lang="en-US" sz="2400" dirty="0"/>
              <a:t>	</a:t>
            </a:r>
          </a:p>
          <a:p>
            <a:pPr>
              <a:lnSpc>
                <a:spcPct val="80000"/>
              </a:lnSpc>
              <a:buFontTx/>
              <a:buNone/>
            </a:pPr>
            <a:r>
              <a:rPr lang="en-US" sz="2400" dirty="0"/>
              <a:t>	</a:t>
            </a:r>
          </a:p>
          <a:p>
            <a:pPr>
              <a:lnSpc>
                <a:spcPct val="80000"/>
              </a:lnSpc>
              <a:buFontTx/>
              <a:buNone/>
            </a:pPr>
            <a:r>
              <a:rPr lang="en-US" sz="2400" dirty="0"/>
              <a:t>	</a:t>
            </a:r>
          </a:p>
          <a:p>
            <a:pPr>
              <a:lnSpc>
                <a:spcPct val="80000"/>
              </a:lnSpc>
              <a:buFontTx/>
              <a:buNone/>
            </a:pPr>
            <a:r>
              <a:rPr lang="en-US" sz="2400" dirty="0"/>
              <a:t>     </a:t>
            </a:r>
          </a:p>
          <a:p>
            <a:pPr>
              <a:lnSpc>
                <a:spcPct val="80000"/>
              </a:lnSpc>
              <a:buFontTx/>
              <a:buNone/>
            </a:pPr>
            <a:r>
              <a:rPr lang="en-US" sz="2400" dirty="0"/>
              <a:t>        and can be generalized for any pair of observables.</a:t>
            </a:r>
          </a:p>
        </p:txBody>
      </p:sp>
      <p:sp>
        <p:nvSpPr>
          <p:cNvPr id="40965" name="Rectangle 5"/>
          <p:cNvSpPr>
            <a:spLocks noChangeArrowheads="1"/>
          </p:cNvSpPr>
          <p:nvPr/>
        </p:nvSpPr>
        <p:spPr bwMode="auto">
          <a:xfrm>
            <a:off x="4" y="3233739"/>
            <a:ext cx="184731" cy="369332"/>
          </a:xfrm>
          <a:prstGeom prst="rect">
            <a:avLst/>
          </a:prstGeom>
          <a:noFill/>
          <a:ln w="9525">
            <a:noFill/>
            <a:miter lim="800000"/>
            <a:headEnd/>
            <a:tailEnd/>
          </a:ln>
          <a:effectLst/>
        </p:spPr>
        <p:txBody>
          <a:bodyPr wrap="none" anchor="ctr">
            <a:spAutoFit/>
          </a:bodyPr>
          <a:lstStyle/>
          <a:p>
            <a:endParaRPr lang="en-US"/>
          </a:p>
        </p:txBody>
      </p:sp>
      <p:graphicFrame>
        <p:nvGraphicFramePr>
          <p:cNvPr id="40964" name="Object 4"/>
          <p:cNvGraphicFramePr>
            <a:graphicFrameLocks noChangeAspect="1"/>
          </p:cNvGraphicFramePr>
          <p:nvPr>
            <p:extLst>
              <p:ext uri="{D42A27DB-BD31-4B8C-83A1-F6EECF244321}">
                <p14:modId xmlns:p14="http://schemas.microsoft.com/office/powerpoint/2010/main" val="3454990877"/>
              </p:ext>
            </p:extLst>
          </p:nvPr>
        </p:nvGraphicFramePr>
        <p:xfrm>
          <a:off x="2209800" y="4267200"/>
          <a:ext cx="3886201" cy="1028700"/>
        </p:xfrm>
        <a:graphic>
          <a:graphicData uri="http://schemas.openxmlformats.org/presentationml/2006/ole">
            <mc:AlternateContent xmlns:mc="http://schemas.openxmlformats.org/markup-compatibility/2006">
              <mc:Choice xmlns:v="urn:schemas-microsoft-com:vml" Requires="v">
                <p:oleObj spid="_x0000_s3085" name="Equation" r:id="rId3" imgW="1473200" imgH="393700" progId="">
                  <p:embed/>
                </p:oleObj>
              </mc:Choice>
              <mc:Fallback>
                <p:oleObj name="Equation" r:id="rId3" imgW="1473200" imgH="393700" progId="">
                  <p:embed/>
                  <p:pic>
                    <p:nvPicPr>
                      <p:cNvPr id="409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267200"/>
                        <a:ext cx="3886201" cy="1028700"/>
                      </a:xfrm>
                      <a:prstGeom prst="rect">
                        <a:avLst/>
                      </a:prstGeom>
                      <a:solidFill>
                        <a:schemeClr val="bg1"/>
                      </a:solidFill>
                      <a:ln w="57150">
                        <a:solidFill>
                          <a:srgbClr val="FF3300"/>
                        </a:solidFill>
                        <a:miter lim="800000"/>
                        <a:headEnd/>
                        <a:tailEnd/>
                      </a:ln>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4879" y="111741"/>
            <a:ext cx="4620261" cy="689932"/>
          </a:xfrm>
          <a:prstGeom prst="rect">
            <a:avLst/>
          </a:prstGeom>
        </p:spPr>
        <p:txBody>
          <a:bodyPr vert="horz" wrap="square" lIns="0" tIns="12700" rIns="0" bIns="0" rtlCol="0">
            <a:spAutoFit/>
          </a:bodyPr>
          <a:lstStyle/>
          <a:p>
            <a:pPr marL="12700">
              <a:lnSpc>
                <a:spcPct val="100000"/>
              </a:lnSpc>
              <a:spcBef>
                <a:spcPts val="100"/>
              </a:spcBef>
            </a:pPr>
            <a:r>
              <a:rPr dirty="0"/>
              <a:t>Wave</a:t>
            </a:r>
            <a:r>
              <a:rPr spc="-70" dirty="0"/>
              <a:t> </a:t>
            </a:r>
            <a:r>
              <a:rPr spc="-5" dirty="0"/>
              <a:t>function</a:t>
            </a:r>
          </a:p>
        </p:txBody>
      </p:sp>
      <p:sp>
        <p:nvSpPr>
          <p:cNvPr id="3" name="object 3"/>
          <p:cNvSpPr txBox="1"/>
          <p:nvPr/>
        </p:nvSpPr>
        <p:spPr>
          <a:xfrm>
            <a:off x="1454150" y="4834890"/>
            <a:ext cx="863600"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Arial"/>
                <a:cs typeface="Arial"/>
              </a:rPr>
              <a:t>Thus</a:t>
            </a:r>
            <a:r>
              <a:rPr sz="2200" spc="-80" dirty="0">
                <a:latin typeface="Arial"/>
                <a:cs typeface="Arial"/>
              </a:rPr>
              <a:t> </a:t>
            </a:r>
            <a:r>
              <a:rPr sz="2200" spc="-5" dirty="0">
                <a:latin typeface="Arial"/>
                <a:cs typeface="Arial"/>
              </a:rPr>
              <a:t>if</a:t>
            </a:r>
            <a:endParaRPr sz="2200">
              <a:latin typeface="Arial"/>
              <a:cs typeface="Arial"/>
            </a:endParaRPr>
          </a:p>
        </p:txBody>
      </p:sp>
      <p:sp>
        <p:nvSpPr>
          <p:cNvPr id="4" name="object 4"/>
          <p:cNvSpPr txBox="1"/>
          <p:nvPr/>
        </p:nvSpPr>
        <p:spPr>
          <a:xfrm>
            <a:off x="2881629" y="4719609"/>
            <a:ext cx="4392930" cy="474980"/>
          </a:xfrm>
          <a:prstGeom prst="rect">
            <a:avLst/>
          </a:prstGeom>
        </p:spPr>
        <p:txBody>
          <a:bodyPr vert="horz" wrap="square" lIns="0" tIns="12065" rIns="0" bIns="0" rtlCol="0">
            <a:spAutoFit/>
          </a:bodyPr>
          <a:lstStyle/>
          <a:p>
            <a:pPr marL="12700">
              <a:lnSpc>
                <a:spcPct val="100000"/>
              </a:lnSpc>
              <a:spcBef>
                <a:spcPts val="95"/>
              </a:spcBef>
              <a:tabLst>
                <a:tab pos="404495" algn="l"/>
                <a:tab pos="2695575" algn="l"/>
              </a:tabLst>
            </a:pPr>
            <a:r>
              <a:rPr sz="2950" spc="-100" dirty="0">
                <a:latin typeface="Symbol"/>
                <a:cs typeface="Symbol"/>
              </a:rPr>
              <a:t></a:t>
            </a:r>
            <a:r>
              <a:rPr sz="2950" spc="-100" dirty="0">
                <a:latin typeface="Times New Roman"/>
                <a:cs typeface="Times New Roman"/>
              </a:rPr>
              <a:t>	</a:t>
            </a:r>
            <a:r>
              <a:rPr sz="2850" spc="-25" dirty="0">
                <a:latin typeface="Symbol"/>
                <a:cs typeface="Symbol"/>
              </a:rPr>
              <a:t></a:t>
            </a:r>
            <a:r>
              <a:rPr sz="2850" spc="-25" dirty="0">
                <a:latin typeface="Times New Roman"/>
                <a:cs typeface="Times New Roman"/>
              </a:rPr>
              <a:t> </a:t>
            </a:r>
            <a:r>
              <a:rPr sz="2850" i="1" spc="-15" dirty="0">
                <a:latin typeface="Times New Roman"/>
                <a:cs typeface="Times New Roman"/>
              </a:rPr>
              <a:t>A</a:t>
            </a:r>
            <a:r>
              <a:rPr sz="2850" i="1" spc="-114" dirty="0">
                <a:latin typeface="Times New Roman"/>
                <a:cs typeface="Times New Roman"/>
              </a:rPr>
              <a:t> </a:t>
            </a:r>
            <a:r>
              <a:rPr sz="2850" spc="-25" dirty="0">
                <a:latin typeface="Symbol"/>
                <a:cs typeface="Symbol"/>
              </a:rPr>
              <a:t></a:t>
            </a:r>
            <a:r>
              <a:rPr sz="2850" spc="-260" dirty="0">
                <a:latin typeface="Times New Roman"/>
                <a:cs typeface="Times New Roman"/>
              </a:rPr>
              <a:t> </a:t>
            </a:r>
            <a:r>
              <a:rPr sz="2850" i="1" spc="-10" dirty="0">
                <a:latin typeface="Times New Roman"/>
                <a:cs typeface="Times New Roman"/>
              </a:rPr>
              <a:t>iB	</a:t>
            </a:r>
            <a:r>
              <a:rPr sz="2950" spc="-100" dirty="0">
                <a:latin typeface="Symbol"/>
                <a:cs typeface="Symbol"/>
              </a:rPr>
              <a:t></a:t>
            </a:r>
            <a:r>
              <a:rPr sz="2950" spc="-340" dirty="0">
                <a:latin typeface="Times New Roman"/>
                <a:cs typeface="Times New Roman"/>
              </a:rPr>
              <a:t> </a:t>
            </a:r>
            <a:r>
              <a:rPr sz="2850" spc="-15" dirty="0">
                <a:latin typeface="Times New Roman"/>
                <a:cs typeface="Times New Roman"/>
              </a:rPr>
              <a:t>*</a:t>
            </a:r>
            <a:r>
              <a:rPr sz="2850" spc="-245" dirty="0">
                <a:latin typeface="Times New Roman"/>
                <a:cs typeface="Times New Roman"/>
              </a:rPr>
              <a:t> </a:t>
            </a:r>
            <a:r>
              <a:rPr sz="2850" spc="-25" dirty="0">
                <a:latin typeface="Symbol"/>
                <a:cs typeface="Symbol"/>
              </a:rPr>
              <a:t></a:t>
            </a:r>
            <a:r>
              <a:rPr sz="2850" spc="150" dirty="0">
                <a:latin typeface="Times New Roman"/>
                <a:cs typeface="Times New Roman"/>
              </a:rPr>
              <a:t> </a:t>
            </a:r>
            <a:r>
              <a:rPr sz="2850" i="1" spc="-15" dirty="0">
                <a:latin typeface="Times New Roman"/>
                <a:cs typeface="Times New Roman"/>
              </a:rPr>
              <a:t>A</a:t>
            </a:r>
            <a:r>
              <a:rPr sz="2850" i="1" spc="-325" dirty="0">
                <a:latin typeface="Times New Roman"/>
                <a:cs typeface="Times New Roman"/>
              </a:rPr>
              <a:t> </a:t>
            </a:r>
            <a:r>
              <a:rPr sz="2850" spc="-25" dirty="0">
                <a:latin typeface="Symbol"/>
                <a:cs typeface="Symbol"/>
              </a:rPr>
              <a:t></a:t>
            </a:r>
            <a:r>
              <a:rPr sz="2850" spc="-325" dirty="0">
                <a:latin typeface="Times New Roman"/>
                <a:cs typeface="Times New Roman"/>
              </a:rPr>
              <a:t> </a:t>
            </a:r>
            <a:r>
              <a:rPr sz="2850" i="1" spc="-10" dirty="0">
                <a:latin typeface="Times New Roman"/>
                <a:cs typeface="Times New Roman"/>
              </a:rPr>
              <a:t>iB</a:t>
            </a:r>
            <a:endParaRPr sz="2850">
              <a:latin typeface="Times New Roman"/>
              <a:cs typeface="Times New Roman"/>
            </a:endParaRPr>
          </a:p>
        </p:txBody>
      </p:sp>
      <p:sp>
        <p:nvSpPr>
          <p:cNvPr id="5" name="object 5"/>
          <p:cNvSpPr txBox="1"/>
          <p:nvPr/>
        </p:nvSpPr>
        <p:spPr>
          <a:xfrm>
            <a:off x="1301750" y="5406686"/>
            <a:ext cx="5305425" cy="474980"/>
          </a:xfrm>
          <a:prstGeom prst="rect">
            <a:avLst/>
          </a:prstGeom>
        </p:spPr>
        <p:txBody>
          <a:bodyPr vert="horz" wrap="square" lIns="0" tIns="12065" rIns="0" bIns="0" rtlCol="0">
            <a:spAutoFit/>
          </a:bodyPr>
          <a:lstStyle/>
          <a:p>
            <a:pPr marL="38100">
              <a:lnSpc>
                <a:spcPct val="100000"/>
              </a:lnSpc>
              <a:spcBef>
                <a:spcPts val="95"/>
              </a:spcBef>
              <a:tabLst>
                <a:tab pos="2190115" algn="l"/>
              </a:tabLst>
            </a:pPr>
            <a:r>
              <a:rPr sz="2850" spc="-45" dirty="0">
                <a:latin typeface="Symbol"/>
                <a:cs typeface="Symbol"/>
              </a:rPr>
              <a:t></a:t>
            </a:r>
            <a:r>
              <a:rPr sz="2850" spc="-45" dirty="0">
                <a:latin typeface="Times New Roman"/>
                <a:cs typeface="Times New Roman"/>
              </a:rPr>
              <a:t>|</a:t>
            </a:r>
            <a:r>
              <a:rPr sz="2950" spc="-45" dirty="0">
                <a:latin typeface="Symbol"/>
                <a:cs typeface="Symbol"/>
              </a:rPr>
              <a:t></a:t>
            </a:r>
            <a:r>
              <a:rPr sz="2950" spc="-45" dirty="0">
                <a:latin typeface="Times New Roman"/>
                <a:cs typeface="Times New Roman"/>
              </a:rPr>
              <a:t> </a:t>
            </a:r>
            <a:r>
              <a:rPr sz="2850" spc="10" dirty="0">
                <a:latin typeface="Times New Roman"/>
                <a:cs typeface="Times New Roman"/>
              </a:rPr>
              <a:t>|</a:t>
            </a:r>
            <a:r>
              <a:rPr sz="2475" spc="15" baseline="43771" dirty="0">
                <a:latin typeface="Times New Roman"/>
                <a:cs typeface="Times New Roman"/>
              </a:rPr>
              <a:t>2</a:t>
            </a:r>
            <a:r>
              <a:rPr sz="2475" spc="367" baseline="43771" dirty="0">
                <a:latin typeface="Times New Roman"/>
                <a:cs typeface="Times New Roman"/>
              </a:rPr>
              <a:t> </a:t>
            </a:r>
            <a:r>
              <a:rPr sz="2850" spc="50" dirty="0">
                <a:latin typeface="Symbol"/>
                <a:cs typeface="Symbol"/>
              </a:rPr>
              <a:t></a:t>
            </a:r>
            <a:r>
              <a:rPr sz="2950" spc="50" dirty="0">
                <a:latin typeface="Symbol"/>
                <a:cs typeface="Symbol"/>
              </a:rPr>
              <a:t></a:t>
            </a:r>
            <a:r>
              <a:rPr sz="2950" spc="95" dirty="0">
                <a:latin typeface="Times New Roman"/>
                <a:cs typeface="Times New Roman"/>
              </a:rPr>
              <a:t> </a:t>
            </a:r>
            <a:r>
              <a:rPr sz="2850" spc="-125" dirty="0">
                <a:latin typeface="Times New Roman"/>
                <a:cs typeface="Times New Roman"/>
              </a:rPr>
              <a:t>*</a:t>
            </a:r>
            <a:r>
              <a:rPr sz="2950" spc="-125" dirty="0">
                <a:latin typeface="Symbol"/>
                <a:cs typeface="Symbol"/>
              </a:rPr>
              <a:t></a:t>
            </a:r>
            <a:r>
              <a:rPr sz="2950" spc="-125" dirty="0">
                <a:latin typeface="Times New Roman"/>
                <a:cs typeface="Times New Roman"/>
              </a:rPr>
              <a:t>	</a:t>
            </a:r>
            <a:r>
              <a:rPr sz="2850" spc="-25" dirty="0">
                <a:latin typeface="Symbol"/>
                <a:cs typeface="Symbol"/>
              </a:rPr>
              <a:t></a:t>
            </a:r>
            <a:r>
              <a:rPr sz="2850" spc="-25" dirty="0">
                <a:latin typeface="Times New Roman"/>
                <a:cs typeface="Times New Roman"/>
              </a:rPr>
              <a:t> </a:t>
            </a:r>
            <a:r>
              <a:rPr sz="2850" i="1" spc="20" dirty="0">
                <a:latin typeface="Times New Roman"/>
                <a:cs typeface="Times New Roman"/>
              </a:rPr>
              <a:t>A</a:t>
            </a:r>
            <a:r>
              <a:rPr sz="2475" spc="30" baseline="43771" dirty="0">
                <a:latin typeface="Times New Roman"/>
                <a:cs typeface="Times New Roman"/>
              </a:rPr>
              <a:t>2 </a:t>
            </a:r>
            <a:r>
              <a:rPr sz="2850" spc="-25" dirty="0">
                <a:latin typeface="Symbol"/>
                <a:cs typeface="Symbol"/>
              </a:rPr>
              <a:t></a:t>
            </a:r>
            <a:r>
              <a:rPr sz="2850" spc="-25" dirty="0">
                <a:latin typeface="Times New Roman"/>
                <a:cs typeface="Times New Roman"/>
              </a:rPr>
              <a:t> </a:t>
            </a:r>
            <a:r>
              <a:rPr sz="2850" i="1" spc="95" dirty="0">
                <a:latin typeface="Times New Roman"/>
                <a:cs typeface="Times New Roman"/>
              </a:rPr>
              <a:t>i</a:t>
            </a:r>
            <a:r>
              <a:rPr sz="2475" spc="142" baseline="43771" dirty="0">
                <a:latin typeface="Times New Roman"/>
                <a:cs typeface="Times New Roman"/>
              </a:rPr>
              <a:t>2 </a:t>
            </a:r>
            <a:r>
              <a:rPr sz="2850" i="1" spc="85" dirty="0">
                <a:latin typeface="Times New Roman"/>
                <a:cs typeface="Times New Roman"/>
              </a:rPr>
              <a:t>B</a:t>
            </a:r>
            <a:r>
              <a:rPr sz="2475" spc="127" baseline="43771" dirty="0">
                <a:latin typeface="Times New Roman"/>
                <a:cs typeface="Times New Roman"/>
              </a:rPr>
              <a:t>2 </a:t>
            </a:r>
            <a:r>
              <a:rPr sz="2850" spc="-25" dirty="0">
                <a:latin typeface="Symbol"/>
                <a:cs typeface="Symbol"/>
              </a:rPr>
              <a:t></a:t>
            </a:r>
            <a:r>
              <a:rPr sz="2850" spc="-25" dirty="0">
                <a:latin typeface="Times New Roman"/>
                <a:cs typeface="Times New Roman"/>
              </a:rPr>
              <a:t> </a:t>
            </a:r>
            <a:r>
              <a:rPr sz="2850" i="1" spc="20" dirty="0">
                <a:latin typeface="Times New Roman"/>
                <a:cs typeface="Times New Roman"/>
              </a:rPr>
              <a:t>A</a:t>
            </a:r>
            <a:r>
              <a:rPr sz="2475" spc="30" baseline="43771" dirty="0">
                <a:latin typeface="Times New Roman"/>
                <a:cs typeface="Times New Roman"/>
              </a:rPr>
              <a:t>2 </a:t>
            </a:r>
            <a:r>
              <a:rPr sz="2850" spc="-25" dirty="0">
                <a:latin typeface="Symbol"/>
                <a:cs typeface="Symbol"/>
              </a:rPr>
              <a:t></a:t>
            </a:r>
            <a:r>
              <a:rPr sz="2850" spc="300" dirty="0">
                <a:latin typeface="Times New Roman"/>
                <a:cs typeface="Times New Roman"/>
              </a:rPr>
              <a:t> </a:t>
            </a:r>
            <a:r>
              <a:rPr sz="2850" i="1" spc="90" dirty="0">
                <a:latin typeface="Times New Roman"/>
                <a:cs typeface="Times New Roman"/>
              </a:rPr>
              <a:t>B</a:t>
            </a:r>
            <a:r>
              <a:rPr sz="2475" spc="135" baseline="43771" dirty="0">
                <a:latin typeface="Times New Roman"/>
                <a:cs typeface="Times New Roman"/>
              </a:rPr>
              <a:t>2</a:t>
            </a:r>
            <a:endParaRPr sz="2475" baseline="43771">
              <a:latin typeface="Times New Roman"/>
              <a:cs typeface="Times New Roman"/>
            </a:endParaRPr>
          </a:p>
        </p:txBody>
      </p:sp>
      <p:sp>
        <p:nvSpPr>
          <p:cNvPr id="6" name="object 6"/>
          <p:cNvSpPr txBox="1"/>
          <p:nvPr/>
        </p:nvSpPr>
        <p:spPr>
          <a:xfrm>
            <a:off x="4654550" y="4834890"/>
            <a:ext cx="570865"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Arial"/>
                <a:cs typeface="Arial"/>
              </a:rPr>
              <a:t>t</a:t>
            </a:r>
            <a:r>
              <a:rPr sz="2200" spc="-5" dirty="0">
                <a:latin typeface="Arial"/>
                <a:cs typeface="Arial"/>
              </a:rPr>
              <a:t>h</a:t>
            </a:r>
            <a:r>
              <a:rPr sz="2200" dirty="0">
                <a:latin typeface="Arial"/>
                <a:cs typeface="Arial"/>
              </a:rPr>
              <a:t>en</a:t>
            </a:r>
            <a:endParaRPr sz="2200">
              <a:latin typeface="Arial"/>
              <a:cs typeface="Arial"/>
            </a:endParaRPr>
          </a:p>
        </p:txBody>
      </p:sp>
      <p:sp>
        <p:nvSpPr>
          <p:cNvPr id="7" name="object 7"/>
          <p:cNvSpPr txBox="1"/>
          <p:nvPr/>
        </p:nvSpPr>
        <p:spPr>
          <a:xfrm>
            <a:off x="152400" y="1055666"/>
            <a:ext cx="8745220" cy="3409950"/>
          </a:xfrm>
          <a:prstGeom prst="rect">
            <a:avLst/>
          </a:prstGeom>
        </p:spPr>
        <p:txBody>
          <a:bodyPr vert="horz" wrap="square" lIns="0" tIns="12700" rIns="0" bIns="0" rtlCol="0">
            <a:spAutoFit/>
          </a:bodyPr>
          <a:lstStyle/>
          <a:p>
            <a:pPr marL="115570" marR="55244" indent="90170">
              <a:lnSpc>
                <a:spcPct val="100000"/>
              </a:lnSpc>
              <a:spcBef>
                <a:spcPts val="100"/>
              </a:spcBef>
            </a:pPr>
            <a:r>
              <a:rPr sz="2200" spc="-5" dirty="0">
                <a:latin typeface="Arial"/>
                <a:cs typeface="Arial"/>
              </a:rPr>
              <a:t>The quantity with </a:t>
            </a:r>
            <a:r>
              <a:rPr sz="2200" spc="-10" dirty="0">
                <a:latin typeface="Arial"/>
                <a:cs typeface="Arial"/>
              </a:rPr>
              <a:t>which </a:t>
            </a:r>
            <a:r>
              <a:rPr sz="2200" spc="-5" dirty="0">
                <a:latin typeface="Arial"/>
                <a:cs typeface="Arial"/>
              </a:rPr>
              <a:t>Quantum Mechanics </a:t>
            </a:r>
            <a:r>
              <a:rPr sz="2200" dirty="0">
                <a:latin typeface="Arial"/>
                <a:cs typeface="Arial"/>
              </a:rPr>
              <a:t>is </a:t>
            </a:r>
            <a:r>
              <a:rPr sz="2200" spc="-5" dirty="0">
                <a:latin typeface="Arial"/>
                <a:cs typeface="Arial"/>
              </a:rPr>
              <a:t>concerned </a:t>
            </a:r>
            <a:r>
              <a:rPr sz="2200" dirty="0">
                <a:latin typeface="Arial"/>
                <a:cs typeface="Arial"/>
              </a:rPr>
              <a:t>is </a:t>
            </a:r>
            <a:r>
              <a:rPr sz="2200" spc="-5" dirty="0">
                <a:latin typeface="Arial"/>
                <a:cs typeface="Arial"/>
              </a:rPr>
              <a:t>the  </a:t>
            </a:r>
            <a:r>
              <a:rPr sz="2200" spc="-10" dirty="0">
                <a:latin typeface="Arial"/>
                <a:cs typeface="Arial"/>
              </a:rPr>
              <a:t>wave </a:t>
            </a:r>
            <a:r>
              <a:rPr sz="2200" spc="-5" dirty="0">
                <a:latin typeface="Arial"/>
                <a:cs typeface="Arial"/>
              </a:rPr>
              <a:t>function of </a:t>
            </a:r>
            <a:r>
              <a:rPr sz="2200" dirty="0">
                <a:latin typeface="Arial"/>
                <a:cs typeface="Arial"/>
              </a:rPr>
              <a:t>a</a:t>
            </a:r>
            <a:r>
              <a:rPr sz="2200" spc="10" dirty="0">
                <a:latin typeface="Arial"/>
                <a:cs typeface="Arial"/>
              </a:rPr>
              <a:t> </a:t>
            </a:r>
            <a:r>
              <a:rPr sz="2200" spc="-5" dirty="0">
                <a:latin typeface="Arial"/>
                <a:cs typeface="Arial"/>
              </a:rPr>
              <a:t>body.</a:t>
            </a:r>
            <a:endParaRPr sz="2200" dirty="0">
              <a:latin typeface="Arial"/>
              <a:cs typeface="Arial"/>
            </a:endParaRPr>
          </a:p>
          <a:p>
            <a:pPr marL="115570" marR="53340" indent="11430">
              <a:lnSpc>
                <a:spcPct val="100000"/>
              </a:lnSpc>
              <a:spcBef>
                <a:spcPts val="1330"/>
              </a:spcBef>
            </a:pPr>
            <a:r>
              <a:rPr sz="2200" spc="-5" dirty="0">
                <a:latin typeface="Arial"/>
                <a:cs typeface="Arial"/>
              </a:rPr>
              <a:t>Wave function, </a:t>
            </a:r>
            <a:r>
              <a:rPr lang="en-US" sz="2200" spc="-5" dirty="0">
                <a:latin typeface="Arial"/>
                <a:cs typeface="Arial"/>
              </a:rPr>
              <a:t>'</a:t>
            </a:r>
            <a:r>
              <a:rPr sz="2200" dirty="0">
                <a:latin typeface="Arial"/>
                <a:cs typeface="Arial"/>
              </a:rPr>
              <a:t>ψ</a:t>
            </a:r>
            <a:r>
              <a:rPr lang="en-US" sz="2200" dirty="0">
                <a:latin typeface="Arial"/>
                <a:cs typeface="Arial"/>
              </a:rPr>
              <a:t>'</a:t>
            </a:r>
            <a:r>
              <a:rPr sz="2200" dirty="0">
                <a:latin typeface="Arial"/>
                <a:cs typeface="Arial"/>
              </a:rPr>
              <a:t> </a:t>
            </a:r>
            <a:r>
              <a:rPr sz="2200" spc="-5" dirty="0">
                <a:latin typeface="Arial"/>
                <a:cs typeface="Arial"/>
              </a:rPr>
              <a:t>is </a:t>
            </a:r>
            <a:r>
              <a:rPr sz="2200" dirty="0">
                <a:latin typeface="Arial"/>
                <a:cs typeface="Arial"/>
              </a:rPr>
              <a:t>a </a:t>
            </a:r>
            <a:r>
              <a:rPr sz="2200" spc="-5" dirty="0">
                <a:latin typeface="Arial"/>
                <a:cs typeface="Arial"/>
              </a:rPr>
              <a:t>quantity associated with </a:t>
            </a:r>
            <a:r>
              <a:rPr sz="2200" dirty="0">
                <a:latin typeface="Arial"/>
                <a:cs typeface="Arial"/>
              </a:rPr>
              <a:t>a </a:t>
            </a:r>
            <a:r>
              <a:rPr sz="2200" spc="-5" dirty="0">
                <a:latin typeface="Arial"/>
                <a:cs typeface="Arial"/>
              </a:rPr>
              <a:t>moving particle. It  is </a:t>
            </a:r>
            <a:r>
              <a:rPr sz="2200" dirty="0">
                <a:latin typeface="Arial"/>
                <a:cs typeface="Arial"/>
              </a:rPr>
              <a:t>a </a:t>
            </a:r>
            <a:r>
              <a:rPr sz="2200" spc="-5" dirty="0">
                <a:latin typeface="Arial"/>
                <a:cs typeface="Arial"/>
              </a:rPr>
              <a:t>complex</a:t>
            </a:r>
            <a:r>
              <a:rPr sz="2200" spc="-10" dirty="0">
                <a:latin typeface="Arial"/>
                <a:cs typeface="Arial"/>
              </a:rPr>
              <a:t> </a:t>
            </a:r>
            <a:r>
              <a:rPr sz="2200" spc="-5" dirty="0">
                <a:latin typeface="Arial"/>
                <a:cs typeface="Arial"/>
              </a:rPr>
              <a:t>quantity.</a:t>
            </a:r>
            <a:endParaRPr sz="2200" dirty="0">
              <a:latin typeface="Arial"/>
              <a:cs typeface="Arial"/>
            </a:endParaRPr>
          </a:p>
          <a:p>
            <a:pPr marL="76200" marR="55880">
              <a:lnSpc>
                <a:spcPts val="2630"/>
              </a:lnSpc>
              <a:spcBef>
                <a:spcPts val="1415"/>
              </a:spcBef>
              <a:tabLst>
                <a:tab pos="704215" algn="l"/>
                <a:tab pos="1071880" algn="l"/>
                <a:tab pos="2710815" algn="l"/>
                <a:tab pos="3109595" algn="l"/>
                <a:tab pos="3662045" algn="l"/>
                <a:tab pos="5100320" algn="l"/>
                <a:tab pos="5497195" algn="l"/>
                <a:tab pos="6485255" algn="l"/>
                <a:tab pos="6804659" algn="l"/>
                <a:tab pos="7868920" algn="l"/>
                <a:tab pos="8266430" algn="l"/>
              </a:tabLst>
            </a:pPr>
            <a:r>
              <a:rPr sz="2200" spc="-15" dirty="0">
                <a:latin typeface="Arial"/>
                <a:cs typeface="Arial"/>
              </a:rPr>
              <a:t>|</a:t>
            </a:r>
            <a:r>
              <a:rPr sz="2200" spc="-10" dirty="0">
                <a:latin typeface="Arial"/>
                <a:cs typeface="Arial"/>
              </a:rPr>
              <a:t>Ψ</a:t>
            </a:r>
            <a:r>
              <a:rPr sz="2200" spc="-15" dirty="0">
                <a:latin typeface="Arial"/>
                <a:cs typeface="Arial"/>
              </a:rPr>
              <a:t>|</a:t>
            </a:r>
            <a:r>
              <a:rPr sz="1875" spc="22" baseline="28888" dirty="0">
                <a:latin typeface="Arial"/>
                <a:cs typeface="Arial"/>
              </a:rPr>
              <a:t>2</a:t>
            </a:r>
            <a:r>
              <a:rPr sz="1875" baseline="28888" dirty="0">
                <a:latin typeface="Arial"/>
                <a:cs typeface="Arial"/>
              </a:rPr>
              <a:t>	</a:t>
            </a:r>
            <a:r>
              <a:rPr sz="2200" spc="-5" dirty="0">
                <a:latin typeface="Arial"/>
                <a:cs typeface="Arial"/>
              </a:rPr>
              <a:t>i</a:t>
            </a:r>
            <a:r>
              <a:rPr sz="2200" dirty="0">
                <a:latin typeface="Arial"/>
                <a:cs typeface="Arial"/>
              </a:rPr>
              <a:t>s	</a:t>
            </a:r>
            <a:r>
              <a:rPr sz="2200" spc="-5" dirty="0">
                <a:latin typeface="Arial"/>
                <a:cs typeface="Arial"/>
              </a:rPr>
              <a:t>pr</a:t>
            </a:r>
            <a:r>
              <a:rPr sz="2200" dirty="0">
                <a:latin typeface="Arial"/>
                <a:cs typeface="Arial"/>
              </a:rPr>
              <a:t>o</a:t>
            </a:r>
            <a:r>
              <a:rPr sz="2200" spc="-5" dirty="0">
                <a:latin typeface="Arial"/>
                <a:cs typeface="Arial"/>
              </a:rPr>
              <a:t>p</a:t>
            </a:r>
            <a:r>
              <a:rPr sz="2200" dirty="0">
                <a:latin typeface="Arial"/>
                <a:cs typeface="Arial"/>
              </a:rPr>
              <a:t>o</a:t>
            </a:r>
            <a:r>
              <a:rPr sz="2200" spc="-5" dirty="0">
                <a:latin typeface="Arial"/>
                <a:cs typeface="Arial"/>
              </a:rPr>
              <a:t>rti</a:t>
            </a:r>
            <a:r>
              <a:rPr sz="2200" dirty="0">
                <a:latin typeface="Arial"/>
                <a:cs typeface="Arial"/>
              </a:rPr>
              <a:t>o</a:t>
            </a:r>
            <a:r>
              <a:rPr sz="2200" spc="-5" dirty="0">
                <a:latin typeface="Arial"/>
                <a:cs typeface="Arial"/>
              </a:rPr>
              <a:t>na</a:t>
            </a:r>
            <a:r>
              <a:rPr sz="2200" dirty="0">
                <a:latin typeface="Arial"/>
                <a:cs typeface="Arial"/>
              </a:rPr>
              <a:t>l	</a:t>
            </a:r>
            <a:r>
              <a:rPr sz="2200" spc="5" dirty="0">
                <a:latin typeface="Arial"/>
                <a:cs typeface="Arial"/>
              </a:rPr>
              <a:t>t</a:t>
            </a:r>
            <a:r>
              <a:rPr sz="2200" dirty="0">
                <a:latin typeface="Arial"/>
                <a:cs typeface="Arial"/>
              </a:rPr>
              <a:t>o	</a:t>
            </a:r>
            <a:r>
              <a:rPr sz="2200" spc="-5" dirty="0">
                <a:latin typeface="Arial"/>
                <a:cs typeface="Arial"/>
              </a:rPr>
              <a:t>th</a:t>
            </a:r>
            <a:r>
              <a:rPr sz="2200" dirty="0">
                <a:latin typeface="Arial"/>
                <a:cs typeface="Arial"/>
              </a:rPr>
              <a:t>e	</a:t>
            </a:r>
            <a:r>
              <a:rPr sz="2200" spc="-5" dirty="0">
                <a:latin typeface="Arial"/>
                <a:cs typeface="Arial"/>
              </a:rPr>
              <a:t>pr</a:t>
            </a:r>
            <a:r>
              <a:rPr sz="2200" dirty="0">
                <a:latin typeface="Arial"/>
                <a:cs typeface="Arial"/>
              </a:rPr>
              <a:t>o</a:t>
            </a:r>
            <a:r>
              <a:rPr sz="2200" spc="-5" dirty="0">
                <a:latin typeface="Arial"/>
                <a:cs typeface="Arial"/>
              </a:rPr>
              <a:t>ba</a:t>
            </a:r>
            <a:r>
              <a:rPr sz="2200" dirty="0">
                <a:latin typeface="Arial"/>
                <a:cs typeface="Arial"/>
              </a:rPr>
              <a:t>b</a:t>
            </a:r>
            <a:r>
              <a:rPr sz="2200" spc="-5" dirty="0">
                <a:latin typeface="Arial"/>
                <a:cs typeface="Arial"/>
              </a:rPr>
              <a:t>ili</a:t>
            </a:r>
            <a:r>
              <a:rPr sz="2200" spc="5" dirty="0">
                <a:latin typeface="Arial"/>
                <a:cs typeface="Arial"/>
              </a:rPr>
              <a:t>t</a:t>
            </a:r>
            <a:r>
              <a:rPr sz="2200" dirty="0">
                <a:latin typeface="Arial"/>
                <a:cs typeface="Arial"/>
              </a:rPr>
              <a:t>y	</a:t>
            </a:r>
            <a:r>
              <a:rPr sz="2200" spc="-5" dirty="0">
                <a:latin typeface="Arial"/>
                <a:cs typeface="Arial"/>
              </a:rPr>
              <a:t>o</a:t>
            </a:r>
            <a:r>
              <a:rPr sz="2200" dirty="0">
                <a:latin typeface="Arial"/>
                <a:cs typeface="Arial"/>
              </a:rPr>
              <a:t>f	</a:t>
            </a:r>
            <a:r>
              <a:rPr sz="2200" spc="-5" dirty="0">
                <a:latin typeface="Arial"/>
                <a:cs typeface="Arial"/>
              </a:rPr>
              <a:t>fi</a:t>
            </a:r>
            <a:r>
              <a:rPr sz="2200" dirty="0">
                <a:latin typeface="Arial"/>
                <a:cs typeface="Arial"/>
              </a:rPr>
              <a:t>n</a:t>
            </a:r>
            <a:r>
              <a:rPr sz="2200" spc="-5" dirty="0">
                <a:latin typeface="Arial"/>
                <a:cs typeface="Arial"/>
              </a:rPr>
              <a:t>di</a:t>
            </a:r>
            <a:r>
              <a:rPr sz="2200" dirty="0">
                <a:latin typeface="Arial"/>
                <a:cs typeface="Arial"/>
              </a:rPr>
              <a:t>ng	a	</a:t>
            </a:r>
            <a:r>
              <a:rPr sz="2200" spc="-5" dirty="0">
                <a:latin typeface="Arial"/>
                <a:cs typeface="Arial"/>
              </a:rPr>
              <a:t>pa</a:t>
            </a:r>
            <a:r>
              <a:rPr sz="2200" dirty="0">
                <a:latin typeface="Arial"/>
                <a:cs typeface="Arial"/>
              </a:rPr>
              <a:t>r</a:t>
            </a:r>
            <a:r>
              <a:rPr sz="2200" spc="-5" dirty="0">
                <a:latin typeface="Arial"/>
                <a:cs typeface="Arial"/>
              </a:rPr>
              <a:t>tic</a:t>
            </a:r>
            <a:r>
              <a:rPr sz="2200" spc="5" dirty="0">
                <a:latin typeface="Arial"/>
                <a:cs typeface="Arial"/>
              </a:rPr>
              <a:t>l</a:t>
            </a:r>
            <a:r>
              <a:rPr sz="2200" dirty="0">
                <a:latin typeface="Arial"/>
                <a:cs typeface="Arial"/>
              </a:rPr>
              <a:t>e	at	a  </a:t>
            </a:r>
            <a:r>
              <a:rPr sz="2200" spc="-5" dirty="0">
                <a:latin typeface="Arial"/>
                <a:cs typeface="Arial"/>
              </a:rPr>
              <a:t>particular point at </a:t>
            </a:r>
            <a:r>
              <a:rPr sz="2200" dirty="0">
                <a:latin typeface="Arial"/>
                <a:cs typeface="Arial"/>
              </a:rPr>
              <a:t>a </a:t>
            </a:r>
            <a:r>
              <a:rPr sz="2200" spc="-5" dirty="0">
                <a:latin typeface="Arial"/>
                <a:cs typeface="Arial"/>
              </a:rPr>
              <a:t>particular time. It is </a:t>
            </a:r>
            <a:r>
              <a:rPr sz="2200" dirty="0">
                <a:latin typeface="Arial"/>
                <a:cs typeface="Arial"/>
              </a:rPr>
              <a:t>the </a:t>
            </a:r>
            <a:r>
              <a:rPr sz="2200" spc="-5" dirty="0">
                <a:latin typeface="Arial"/>
                <a:cs typeface="Arial"/>
              </a:rPr>
              <a:t>probability</a:t>
            </a:r>
            <a:r>
              <a:rPr sz="2200" spc="10" dirty="0">
                <a:latin typeface="Arial"/>
                <a:cs typeface="Arial"/>
              </a:rPr>
              <a:t> </a:t>
            </a:r>
            <a:r>
              <a:rPr sz="2200" spc="-5" dirty="0">
                <a:latin typeface="Arial"/>
                <a:cs typeface="Arial"/>
              </a:rPr>
              <a:t>density.</a:t>
            </a:r>
            <a:endParaRPr sz="2200" dirty="0">
              <a:latin typeface="Arial"/>
              <a:cs typeface="Arial"/>
            </a:endParaRPr>
          </a:p>
          <a:p>
            <a:pPr marL="2686050">
              <a:lnSpc>
                <a:spcPct val="100000"/>
              </a:lnSpc>
              <a:spcBef>
                <a:spcPts val="414"/>
              </a:spcBef>
            </a:pPr>
            <a:r>
              <a:rPr sz="2850" spc="-10" dirty="0">
                <a:latin typeface="Times New Roman"/>
                <a:cs typeface="Times New Roman"/>
              </a:rPr>
              <a:t>|</a:t>
            </a:r>
            <a:r>
              <a:rPr sz="2950" spc="-10" dirty="0">
                <a:latin typeface="Symbol"/>
                <a:cs typeface="Symbol"/>
              </a:rPr>
              <a:t></a:t>
            </a:r>
            <a:r>
              <a:rPr sz="2950" spc="-10" dirty="0">
                <a:latin typeface="Times New Roman"/>
                <a:cs typeface="Times New Roman"/>
              </a:rPr>
              <a:t> </a:t>
            </a:r>
            <a:r>
              <a:rPr sz="2850" spc="10" dirty="0">
                <a:latin typeface="Times New Roman"/>
                <a:cs typeface="Times New Roman"/>
              </a:rPr>
              <a:t>|</a:t>
            </a:r>
            <a:r>
              <a:rPr sz="2475" spc="15" baseline="43771" dirty="0">
                <a:latin typeface="Times New Roman"/>
                <a:cs typeface="Times New Roman"/>
              </a:rPr>
              <a:t>2 </a:t>
            </a:r>
            <a:r>
              <a:rPr sz="2850" spc="50" dirty="0">
                <a:latin typeface="Symbol"/>
                <a:cs typeface="Symbol"/>
              </a:rPr>
              <a:t></a:t>
            </a:r>
            <a:r>
              <a:rPr sz="2950" spc="50" dirty="0">
                <a:latin typeface="Symbol"/>
                <a:cs typeface="Symbol"/>
              </a:rPr>
              <a:t></a:t>
            </a:r>
            <a:r>
              <a:rPr sz="2950" spc="-455" dirty="0">
                <a:latin typeface="Times New Roman"/>
                <a:cs typeface="Times New Roman"/>
              </a:rPr>
              <a:t> </a:t>
            </a:r>
            <a:r>
              <a:rPr sz="2850" spc="-125" dirty="0">
                <a:latin typeface="Times New Roman"/>
                <a:cs typeface="Times New Roman"/>
              </a:rPr>
              <a:t>*</a:t>
            </a:r>
            <a:r>
              <a:rPr sz="2950" spc="-125" dirty="0">
                <a:latin typeface="Symbol"/>
                <a:cs typeface="Symbol"/>
              </a:rPr>
              <a:t></a:t>
            </a:r>
            <a:endParaRPr sz="2950" dirty="0">
              <a:latin typeface="Symbol"/>
              <a:cs typeface="Symbol"/>
            </a:endParaRPr>
          </a:p>
          <a:p>
            <a:pPr marL="234950">
              <a:lnSpc>
                <a:spcPct val="100000"/>
              </a:lnSpc>
              <a:spcBef>
                <a:spcPts val="1490"/>
              </a:spcBef>
            </a:pPr>
            <a:r>
              <a:rPr sz="2200" dirty="0">
                <a:latin typeface="Arial"/>
                <a:cs typeface="Arial"/>
              </a:rPr>
              <a:t>ψ </a:t>
            </a:r>
            <a:r>
              <a:rPr sz="2200" spc="-5" dirty="0">
                <a:latin typeface="Arial"/>
                <a:cs typeface="Arial"/>
              </a:rPr>
              <a:t>is </a:t>
            </a:r>
            <a:r>
              <a:rPr sz="2200" dirty="0">
                <a:latin typeface="Arial"/>
                <a:cs typeface="Arial"/>
              </a:rPr>
              <a:t>the </a:t>
            </a:r>
            <a:r>
              <a:rPr sz="2200" spc="-5" dirty="0">
                <a:latin typeface="Arial"/>
                <a:cs typeface="Arial"/>
              </a:rPr>
              <a:t>probability</a:t>
            </a:r>
            <a:r>
              <a:rPr sz="2200" spc="-25" dirty="0">
                <a:latin typeface="Arial"/>
                <a:cs typeface="Arial"/>
              </a:rPr>
              <a:t> </a:t>
            </a:r>
            <a:r>
              <a:rPr sz="2200" spc="-5" dirty="0">
                <a:latin typeface="Arial"/>
                <a:cs typeface="Arial"/>
              </a:rPr>
              <a:t>amplitude.</a:t>
            </a:r>
            <a:endParaRPr sz="22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0679" y="231140"/>
            <a:ext cx="8590280" cy="3147695"/>
          </a:xfrm>
          <a:prstGeom prst="rect">
            <a:avLst/>
          </a:prstGeom>
        </p:spPr>
        <p:txBody>
          <a:bodyPr vert="horz" wrap="square" lIns="0" tIns="12700" rIns="0" bIns="0" rtlCol="0">
            <a:spAutoFit/>
          </a:bodyPr>
          <a:lstStyle/>
          <a:p>
            <a:pPr marL="2846070">
              <a:lnSpc>
                <a:spcPct val="100000"/>
              </a:lnSpc>
              <a:spcBef>
                <a:spcPts val="100"/>
              </a:spcBef>
            </a:pPr>
            <a:r>
              <a:rPr sz="2800" b="1" spc="-5" dirty="0">
                <a:latin typeface="Arial"/>
                <a:cs typeface="Arial"/>
              </a:rPr>
              <a:t>Normalization</a:t>
            </a:r>
            <a:endParaRPr sz="2800">
              <a:latin typeface="Arial"/>
              <a:cs typeface="Arial"/>
            </a:endParaRPr>
          </a:p>
          <a:p>
            <a:pPr marL="109220">
              <a:lnSpc>
                <a:spcPct val="100000"/>
              </a:lnSpc>
              <a:spcBef>
                <a:spcPts val="2290"/>
              </a:spcBef>
            </a:pPr>
            <a:r>
              <a:rPr sz="2200" spc="-10" dirty="0">
                <a:latin typeface="Arial"/>
                <a:cs typeface="Arial"/>
              </a:rPr>
              <a:t>|Ψ|</a:t>
            </a:r>
            <a:r>
              <a:rPr sz="1875" spc="-15" baseline="28888" dirty="0">
                <a:latin typeface="Arial"/>
                <a:cs typeface="Arial"/>
              </a:rPr>
              <a:t>2 </a:t>
            </a:r>
            <a:r>
              <a:rPr sz="2200" spc="-5" dirty="0">
                <a:latin typeface="Arial"/>
                <a:cs typeface="Arial"/>
              </a:rPr>
              <a:t>is the probability</a:t>
            </a:r>
            <a:r>
              <a:rPr sz="2200" spc="-75" dirty="0">
                <a:latin typeface="Arial"/>
                <a:cs typeface="Arial"/>
              </a:rPr>
              <a:t> </a:t>
            </a:r>
            <a:r>
              <a:rPr sz="2200" spc="-5" dirty="0">
                <a:latin typeface="Arial"/>
                <a:cs typeface="Arial"/>
              </a:rPr>
              <a:t>density.</a:t>
            </a:r>
            <a:endParaRPr sz="2200">
              <a:latin typeface="Arial"/>
              <a:cs typeface="Arial"/>
            </a:endParaRPr>
          </a:p>
          <a:p>
            <a:pPr marL="38100">
              <a:lnSpc>
                <a:spcPct val="100000"/>
              </a:lnSpc>
              <a:spcBef>
                <a:spcPts val="840"/>
              </a:spcBef>
              <a:tabLst>
                <a:tab pos="8213725" algn="l"/>
              </a:tabLst>
            </a:pPr>
            <a:r>
              <a:rPr sz="3300" spc="-7" baseline="1262" dirty="0">
                <a:latin typeface="Arial"/>
                <a:cs typeface="Arial"/>
              </a:rPr>
              <a:t>The probability of finding the particle within an element</a:t>
            </a:r>
            <a:r>
              <a:rPr sz="3300" spc="150" baseline="1262" dirty="0">
                <a:latin typeface="Arial"/>
                <a:cs typeface="Arial"/>
              </a:rPr>
              <a:t> </a:t>
            </a:r>
            <a:r>
              <a:rPr sz="3300" baseline="1262" dirty="0">
                <a:latin typeface="Arial"/>
                <a:cs typeface="Arial"/>
              </a:rPr>
              <a:t>of </a:t>
            </a:r>
            <a:r>
              <a:rPr sz="3300" spc="-7" baseline="1262" dirty="0">
                <a:latin typeface="Arial"/>
                <a:cs typeface="Arial"/>
              </a:rPr>
              <a:t>volume	</a:t>
            </a:r>
            <a:r>
              <a:rPr sz="2850" i="1" spc="-35" dirty="0">
                <a:latin typeface="Times New Roman"/>
                <a:cs typeface="Times New Roman"/>
              </a:rPr>
              <a:t>d</a:t>
            </a:r>
            <a:r>
              <a:rPr sz="2950" spc="-35" dirty="0">
                <a:latin typeface="Symbol"/>
                <a:cs typeface="Symbol"/>
              </a:rPr>
              <a:t></a:t>
            </a:r>
            <a:endParaRPr sz="2950">
              <a:latin typeface="Symbol"/>
              <a:cs typeface="Symbol"/>
            </a:endParaRPr>
          </a:p>
          <a:p>
            <a:pPr marL="3017520">
              <a:lnSpc>
                <a:spcPct val="100000"/>
              </a:lnSpc>
              <a:spcBef>
                <a:spcPts val="910"/>
              </a:spcBef>
            </a:pPr>
            <a:r>
              <a:rPr sz="2850" spc="-5" dirty="0">
                <a:latin typeface="Times New Roman"/>
                <a:cs typeface="Times New Roman"/>
              </a:rPr>
              <a:t>|</a:t>
            </a:r>
            <a:r>
              <a:rPr sz="2950" spc="-5" dirty="0">
                <a:latin typeface="Symbol"/>
                <a:cs typeface="Symbol"/>
              </a:rPr>
              <a:t></a:t>
            </a:r>
            <a:r>
              <a:rPr sz="2950" spc="-5" dirty="0">
                <a:latin typeface="Times New Roman"/>
                <a:cs typeface="Times New Roman"/>
              </a:rPr>
              <a:t> </a:t>
            </a:r>
            <a:r>
              <a:rPr sz="2850" spc="5" dirty="0">
                <a:latin typeface="Times New Roman"/>
                <a:cs typeface="Times New Roman"/>
              </a:rPr>
              <a:t>|</a:t>
            </a:r>
            <a:r>
              <a:rPr sz="2475" spc="7" baseline="43771" dirty="0">
                <a:latin typeface="Times New Roman"/>
                <a:cs typeface="Times New Roman"/>
              </a:rPr>
              <a:t>2</a:t>
            </a:r>
            <a:r>
              <a:rPr sz="2475" spc="82" baseline="43771" dirty="0">
                <a:latin typeface="Times New Roman"/>
                <a:cs typeface="Times New Roman"/>
              </a:rPr>
              <a:t> </a:t>
            </a:r>
            <a:r>
              <a:rPr sz="2850" i="1" spc="-40" dirty="0">
                <a:latin typeface="Times New Roman"/>
                <a:cs typeface="Times New Roman"/>
              </a:rPr>
              <a:t>d</a:t>
            </a:r>
            <a:r>
              <a:rPr sz="2950" spc="-40" dirty="0">
                <a:latin typeface="Symbol"/>
                <a:cs typeface="Symbol"/>
              </a:rPr>
              <a:t></a:t>
            </a:r>
            <a:endParaRPr sz="2950">
              <a:latin typeface="Symbol"/>
              <a:cs typeface="Symbol"/>
            </a:endParaRPr>
          </a:p>
          <a:p>
            <a:pPr marL="38100">
              <a:lnSpc>
                <a:spcPct val="100000"/>
              </a:lnSpc>
              <a:spcBef>
                <a:spcPts val="2330"/>
              </a:spcBef>
            </a:pPr>
            <a:r>
              <a:rPr sz="2200" spc="-5" dirty="0">
                <a:latin typeface="Arial"/>
                <a:cs typeface="Arial"/>
              </a:rPr>
              <a:t>Since </a:t>
            </a:r>
            <a:r>
              <a:rPr sz="2200" dirty="0">
                <a:latin typeface="Arial"/>
                <a:cs typeface="Arial"/>
              </a:rPr>
              <a:t>the </a:t>
            </a:r>
            <a:r>
              <a:rPr sz="2200" spc="-5" dirty="0">
                <a:latin typeface="Arial"/>
                <a:cs typeface="Arial"/>
              </a:rPr>
              <a:t>particle is definitely be somewhere, </a:t>
            </a:r>
            <a:r>
              <a:rPr sz="2200" dirty="0">
                <a:latin typeface="Arial"/>
                <a:cs typeface="Arial"/>
              </a:rPr>
              <a:t>so</a:t>
            </a:r>
            <a:endParaRPr sz="2200">
              <a:latin typeface="Arial"/>
              <a:cs typeface="Arial"/>
            </a:endParaRPr>
          </a:p>
          <a:p>
            <a:pPr marL="2879725">
              <a:lnSpc>
                <a:spcPct val="100000"/>
              </a:lnSpc>
              <a:spcBef>
                <a:spcPts val="509"/>
              </a:spcBef>
            </a:pPr>
            <a:r>
              <a:rPr sz="1650" spc="-10" dirty="0">
                <a:latin typeface="Symbol"/>
                <a:cs typeface="Symbol"/>
              </a:rPr>
              <a:t></a:t>
            </a:r>
            <a:endParaRPr sz="1650">
              <a:latin typeface="Symbol"/>
              <a:cs typeface="Symbol"/>
            </a:endParaRPr>
          </a:p>
        </p:txBody>
      </p:sp>
      <p:sp>
        <p:nvSpPr>
          <p:cNvPr id="3" name="object 3"/>
          <p:cNvSpPr txBox="1"/>
          <p:nvPr/>
        </p:nvSpPr>
        <p:spPr>
          <a:xfrm>
            <a:off x="3206750" y="3182619"/>
            <a:ext cx="1908810" cy="678180"/>
          </a:xfrm>
          <a:prstGeom prst="rect">
            <a:avLst/>
          </a:prstGeom>
        </p:spPr>
        <p:txBody>
          <a:bodyPr vert="horz" wrap="square" lIns="0" tIns="16510" rIns="0" bIns="0" rtlCol="0">
            <a:spAutoFit/>
          </a:bodyPr>
          <a:lstStyle/>
          <a:p>
            <a:pPr marL="38100">
              <a:lnSpc>
                <a:spcPct val="100000"/>
              </a:lnSpc>
              <a:spcBef>
                <a:spcPts val="130"/>
              </a:spcBef>
            </a:pPr>
            <a:r>
              <a:rPr sz="6375" spc="127" baseline="-13071" dirty="0">
                <a:latin typeface="Symbol"/>
                <a:cs typeface="Symbol"/>
              </a:rPr>
              <a:t></a:t>
            </a:r>
            <a:r>
              <a:rPr sz="2850" spc="85" dirty="0">
                <a:latin typeface="Times New Roman"/>
                <a:cs typeface="Times New Roman"/>
              </a:rPr>
              <a:t>|</a:t>
            </a:r>
            <a:r>
              <a:rPr sz="2950" spc="85" dirty="0">
                <a:latin typeface="Symbol"/>
                <a:cs typeface="Symbol"/>
              </a:rPr>
              <a:t></a:t>
            </a:r>
            <a:r>
              <a:rPr sz="2950" spc="85" dirty="0">
                <a:latin typeface="Times New Roman"/>
                <a:cs typeface="Times New Roman"/>
              </a:rPr>
              <a:t> </a:t>
            </a:r>
            <a:r>
              <a:rPr sz="2850" spc="5" dirty="0">
                <a:latin typeface="Times New Roman"/>
                <a:cs typeface="Times New Roman"/>
              </a:rPr>
              <a:t>|</a:t>
            </a:r>
            <a:r>
              <a:rPr sz="2475" spc="7" baseline="43771" dirty="0">
                <a:latin typeface="Times New Roman"/>
                <a:cs typeface="Times New Roman"/>
              </a:rPr>
              <a:t>2 </a:t>
            </a:r>
            <a:r>
              <a:rPr sz="2850" i="1" spc="-40" dirty="0">
                <a:latin typeface="Times New Roman"/>
                <a:cs typeface="Times New Roman"/>
              </a:rPr>
              <a:t>d</a:t>
            </a:r>
            <a:r>
              <a:rPr sz="2950" spc="-40" dirty="0">
                <a:latin typeface="Symbol"/>
                <a:cs typeface="Symbol"/>
              </a:rPr>
              <a:t></a:t>
            </a:r>
            <a:r>
              <a:rPr sz="2950" spc="-40" dirty="0">
                <a:latin typeface="Times New Roman"/>
                <a:cs typeface="Times New Roman"/>
              </a:rPr>
              <a:t> </a:t>
            </a:r>
            <a:r>
              <a:rPr sz="2850" spc="-20" dirty="0">
                <a:latin typeface="Symbol"/>
                <a:cs typeface="Symbol"/>
              </a:rPr>
              <a:t></a:t>
            </a:r>
            <a:r>
              <a:rPr sz="2850" spc="-475" dirty="0">
                <a:latin typeface="Times New Roman"/>
                <a:cs typeface="Times New Roman"/>
              </a:rPr>
              <a:t> </a:t>
            </a:r>
            <a:r>
              <a:rPr sz="2850" spc="-10" dirty="0">
                <a:latin typeface="Times New Roman"/>
                <a:cs typeface="Times New Roman"/>
              </a:rPr>
              <a:t>1</a:t>
            </a:r>
            <a:endParaRPr sz="2850" dirty="0">
              <a:latin typeface="Times New Roman"/>
              <a:cs typeface="Times New Roman"/>
            </a:endParaRPr>
          </a:p>
        </p:txBody>
      </p:sp>
      <p:sp>
        <p:nvSpPr>
          <p:cNvPr id="4" name="object 4"/>
          <p:cNvSpPr txBox="1"/>
          <p:nvPr/>
        </p:nvSpPr>
        <p:spPr>
          <a:xfrm>
            <a:off x="308609" y="3801613"/>
            <a:ext cx="8116570" cy="861060"/>
          </a:xfrm>
          <a:prstGeom prst="rect">
            <a:avLst/>
          </a:prstGeom>
        </p:spPr>
        <p:txBody>
          <a:bodyPr vert="horz" wrap="square" lIns="0" tIns="120014" rIns="0" bIns="0" rtlCol="0">
            <a:spAutoFit/>
          </a:bodyPr>
          <a:lstStyle/>
          <a:p>
            <a:pPr marR="2091055" algn="ctr">
              <a:lnSpc>
                <a:spcPct val="100000"/>
              </a:lnSpc>
              <a:spcBef>
                <a:spcPts val="944"/>
              </a:spcBef>
            </a:pPr>
            <a:r>
              <a:rPr sz="1650" spc="25" dirty="0">
                <a:latin typeface="Symbol"/>
                <a:cs typeface="Symbol"/>
              </a:rPr>
              <a:t></a:t>
            </a:r>
            <a:endParaRPr sz="1650" dirty="0">
              <a:latin typeface="Symbol"/>
              <a:cs typeface="Symbol"/>
            </a:endParaRPr>
          </a:p>
          <a:p>
            <a:pPr marL="12700">
              <a:lnSpc>
                <a:spcPct val="100000"/>
              </a:lnSpc>
              <a:spcBef>
                <a:spcPts val="1110"/>
              </a:spcBef>
            </a:pPr>
            <a:r>
              <a:rPr sz="2200" dirty="0">
                <a:latin typeface="Arial"/>
                <a:cs typeface="Arial"/>
              </a:rPr>
              <a:t>A </a:t>
            </a:r>
            <a:r>
              <a:rPr sz="2200" spc="-10" dirty="0">
                <a:latin typeface="Arial"/>
                <a:cs typeface="Arial"/>
              </a:rPr>
              <a:t>wave </a:t>
            </a:r>
            <a:r>
              <a:rPr sz="2200" spc="-5" dirty="0">
                <a:latin typeface="Arial"/>
                <a:cs typeface="Arial"/>
              </a:rPr>
              <a:t>function that obeys this equation is said to be</a:t>
            </a:r>
            <a:r>
              <a:rPr sz="2200" spc="85" dirty="0">
                <a:latin typeface="Arial"/>
                <a:cs typeface="Arial"/>
              </a:rPr>
              <a:t> </a:t>
            </a:r>
            <a:r>
              <a:rPr sz="2200" spc="-5" dirty="0">
                <a:latin typeface="Arial"/>
                <a:cs typeface="Arial"/>
              </a:rPr>
              <a:t>normalized.</a:t>
            </a:r>
            <a:endParaRPr sz="2200" dirty="0">
              <a:latin typeface="Arial"/>
              <a:cs typeface="Arial"/>
            </a:endParaRPr>
          </a:p>
        </p:txBody>
      </p:sp>
      <p:sp>
        <p:nvSpPr>
          <p:cNvPr id="5" name="object 5"/>
          <p:cNvSpPr txBox="1"/>
          <p:nvPr/>
        </p:nvSpPr>
        <p:spPr>
          <a:xfrm>
            <a:off x="5675629" y="3328670"/>
            <a:ext cx="335280" cy="461645"/>
          </a:xfrm>
          <a:prstGeom prst="rect">
            <a:avLst/>
          </a:prstGeom>
        </p:spPr>
        <p:txBody>
          <a:bodyPr vert="horz" wrap="square" lIns="0" tIns="13970" rIns="0" bIns="0" rtlCol="0">
            <a:spAutoFit/>
          </a:bodyPr>
          <a:lstStyle/>
          <a:p>
            <a:pPr marL="12700">
              <a:lnSpc>
                <a:spcPct val="100000"/>
              </a:lnSpc>
              <a:spcBef>
                <a:spcPts val="110"/>
              </a:spcBef>
            </a:pPr>
            <a:r>
              <a:rPr sz="2850" spc="-25" dirty="0">
                <a:latin typeface="Symbol"/>
                <a:cs typeface="Symbol"/>
              </a:rPr>
              <a:t></a:t>
            </a:r>
            <a:endParaRPr sz="2850">
              <a:latin typeface="Symbol"/>
              <a:cs typeface="Symbol"/>
            </a:endParaRPr>
          </a:p>
        </p:txBody>
      </p:sp>
      <p:sp>
        <p:nvSpPr>
          <p:cNvPr id="6" name="object 6"/>
          <p:cNvSpPr txBox="1"/>
          <p:nvPr/>
        </p:nvSpPr>
        <p:spPr>
          <a:xfrm>
            <a:off x="6172200" y="3463290"/>
            <a:ext cx="1733550"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Arial"/>
                <a:cs typeface="Arial"/>
              </a:rPr>
              <a:t>Normalization</a:t>
            </a:r>
            <a:endParaRPr sz="22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2270" y="231140"/>
            <a:ext cx="8370570" cy="3609340"/>
          </a:xfrm>
          <a:prstGeom prst="rect">
            <a:avLst/>
          </a:prstGeom>
        </p:spPr>
        <p:txBody>
          <a:bodyPr vert="horz" wrap="square" lIns="0" tIns="12700" rIns="0" bIns="0" rtlCol="0">
            <a:spAutoFit/>
          </a:bodyPr>
          <a:lstStyle/>
          <a:p>
            <a:pPr marR="370840" algn="ctr">
              <a:lnSpc>
                <a:spcPct val="100000"/>
              </a:lnSpc>
              <a:spcBef>
                <a:spcPts val="100"/>
              </a:spcBef>
            </a:pPr>
            <a:r>
              <a:rPr sz="2800" b="1" spc="-5" dirty="0">
                <a:latin typeface="Arial"/>
                <a:cs typeface="Arial"/>
              </a:rPr>
              <a:t>Properties of wave</a:t>
            </a:r>
            <a:r>
              <a:rPr sz="2800" b="1" spc="-20" dirty="0">
                <a:latin typeface="Arial"/>
                <a:cs typeface="Arial"/>
              </a:rPr>
              <a:t> </a:t>
            </a:r>
            <a:r>
              <a:rPr sz="2800" b="1" spc="-5" dirty="0">
                <a:latin typeface="Arial"/>
                <a:cs typeface="Arial"/>
              </a:rPr>
              <a:t>function</a:t>
            </a:r>
            <a:endParaRPr sz="2800" dirty="0">
              <a:latin typeface="Arial"/>
              <a:cs typeface="Arial"/>
            </a:endParaRPr>
          </a:p>
          <a:p>
            <a:pPr marL="544830" indent="-457834" algn="just">
              <a:lnSpc>
                <a:spcPts val="2635"/>
              </a:lnSpc>
              <a:spcBef>
                <a:spcPts val="2290"/>
              </a:spcBef>
              <a:buAutoNum type="arabicPeriod"/>
              <a:tabLst>
                <a:tab pos="544830" algn="l"/>
              </a:tabLst>
            </a:pPr>
            <a:r>
              <a:rPr sz="2200" b="1" dirty="0">
                <a:latin typeface="Arial"/>
                <a:cs typeface="Arial"/>
              </a:rPr>
              <a:t>It must </a:t>
            </a:r>
            <a:r>
              <a:rPr sz="2200" b="1" spc="-5" dirty="0">
                <a:latin typeface="Arial"/>
                <a:cs typeface="Arial"/>
              </a:rPr>
              <a:t>be finite</a:t>
            </a:r>
            <a:r>
              <a:rPr sz="2200" b="1" spc="-55" dirty="0">
                <a:latin typeface="Arial"/>
                <a:cs typeface="Arial"/>
              </a:rPr>
              <a:t> </a:t>
            </a:r>
            <a:r>
              <a:rPr sz="2200" b="1" spc="-10" dirty="0">
                <a:latin typeface="Arial"/>
                <a:cs typeface="Arial"/>
              </a:rPr>
              <a:t>everywhere.</a:t>
            </a:r>
            <a:endParaRPr sz="2200" b="1" dirty="0">
              <a:latin typeface="Arial"/>
              <a:cs typeface="Arial"/>
            </a:endParaRPr>
          </a:p>
          <a:p>
            <a:pPr marL="544830" marR="5080" indent="214629" algn="just">
              <a:lnSpc>
                <a:spcPts val="2640"/>
              </a:lnSpc>
              <a:spcBef>
                <a:spcPts val="80"/>
              </a:spcBef>
            </a:pPr>
            <a:r>
              <a:rPr sz="2200" dirty="0">
                <a:latin typeface="Arial"/>
                <a:cs typeface="Arial"/>
              </a:rPr>
              <a:t>If ψ </a:t>
            </a:r>
            <a:r>
              <a:rPr sz="2200" spc="-5" dirty="0">
                <a:latin typeface="Arial"/>
                <a:cs typeface="Arial"/>
              </a:rPr>
              <a:t>is infinite for </a:t>
            </a:r>
            <a:r>
              <a:rPr sz="2200" dirty="0">
                <a:latin typeface="Arial"/>
                <a:cs typeface="Arial"/>
              </a:rPr>
              <a:t>a </a:t>
            </a:r>
            <a:r>
              <a:rPr sz="2200" spc="-5" dirty="0">
                <a:latin typeface="Arial"/>
                <a:cs typeface="Arial"/>
              </a:rPr>
              <a:t>particular point, it mean an infinite large  probability </a:t>
            </a:r>
            <a:r>
              <a:rPr sz="2200" dirty="0">
                <a:latin typeface="Arial"/>
                <a:cs typeface="Arial"/>
              </a:rPr>
              <a:t>of </a:t>
            </a:r>
            <a:r>
              <a:rPr sz="2200" spc="-5" dirty="0">
                <a:latin typeface="Arial"/>
                <a:cs typeface="Arial"/>
              </a:rPr>
              <a:t>finding the particles </a:t>
            </a:r>
            <a:r>
              <a:rPr sz="2200" dirty="0">
                <a:latin typeface="Arial"/>
                <a:cs typeface="Arial"/>
              </a:rPr>
              <a:t>at </a:t>
            </a:r>
            <a:r>
              <a:rPr sz="2200" spc="-5" dirty="0">
                <a:latin typeface="Arial"/>
                <a:cs typeface="Arial"/>
              </a:rPr>
              <a:t>that point. This </a:t>
            </a:r>
            <a:r>
              <a:rPr sz="2200" spc="-10" dirty="0">
                <a:latin typeface="Arial"/>
                <a:cs typeface="Arial"/>
              </a:rPr>
              <a:t>would  </a:t>
            </a:r>
            <a:r>
              <a:rPr sz="2200" spc="-5" dirty="0">
                <a:latin typeface="Arial"/>
                <a:cs typeface="Arial"/>
              </a:rPr>
              <a:t>violates the uncertainty</a:t>
            </a:r>
            <a:r>
              <a:rPr sz="2200" spc="-20" dirty="0">
                <a:latin typeface="Arial"/>
                <a:cs typeface="Arial"/>
              </a:rPr>
              <a:t> </a:t>
            </a:r>
            <a:r>
              <a:rPr sz="2200" spc="-5" dirty="0">
                <a:latin typeface="Arial"/>
                <a:cs typeface="Arial"/>
              </a:rPr>
              <a:t>principle.</a:t>
            </a:r>
            <a:endParaRPr sz="2200" dirty="0">
              <a:latin typeface="Arial"/>
              <a:cs typeface="Arial"/>
            </a:endParaRPr>
          </a:p>
          <a:p>
            <a:pPr marL="478155" indent="-466090" algn="just">
              <a:lnSpc>
                <a:spcPct val="100000"/>
              </a:lnSpc>
              <a:spcBef>
                <a:spcPts val="1375"/>
              </a:spcBef>
              <a:buAutoNum type="arabicPeriod" startAt="2"/>
              <a:tabLst>
                <a:tab pos="478790" algn="l"/>
              </a:tabLst>
            </a:pPr>
            <a:r>
              <a:rPr sz="2200" b="1" spc="-5" dirty="0">
                <a:latin typeface="Arial"/>
                <a:cs typeface="Arial"/>
              </a:rPr>
              <a:t>It </a:t>
            </a:r>
            <a:r>
              <a:rPr sz="2200" b="1" dirty="0">
                <a:latin typeface="Arial"/>
                <a:cs typeface="Arial"/>
              </a:rPr>
              <a:t>must be </a:t>
            </a:r>
            <a:r>
              <a:rPr sz="2200" b="1" spc="-5" dirty="0">
                <a:latin typeface="Arial"/>
                <a:cs typeface="Arial"/>
              </a:rPr>
              <a:t>single</a:t>
            </a:r>
            <a:r>
              <a:rPr sz="2200" b="1" spc="-80" dirty="0">
                <a:latin typeface="Arial"/>
                <a:cs typeface="Arial"/>
              </a:rPr>
              <a:t> </a:t>
            </a:r>
            <a:r>
              <a:rPr sz="2200" b="1" spc="-5" dirty="0">
                <a:latin typeface="Arial"/>
                <a:cs typeface="Arial"/>
              </a:rPr>
              <a:t>valued</a:t>
            </a:r>
            <a:r>
              <a:rPr sz="2200" spc="-5" dirty="0">
                <a:latin typeface="Arial"/>
                <a:cs typeface="Arial"/>
              </a:rPr>
              <a:t>.</a:t>
            </a:r>
            <a:endParaRPr sz="2200" dirty="0">
              <a:latin typeface="Arial"/>
              <a:cs typeface="Arial"/>
            </a:endParaRPr>
          </a:p>
          <a:p>
            <a:pPr marL="469265" marR="79375" indent="101600" algn="just">
              <a:lnSpc>
                <a:spcPct val="100000"/>
              </a:lnSpc>
            </a:pPr>
            <a:r>
              <a:rPr sz="2200" spc="-5" dirty="0">
                <a:latin typeface="Arial"/>
                <a:cs typeface="Arial"/>
              </a:rPr>
              <a:t>If </a:t>
            </a:r>
            <a:r>
              <a:rPr sz="2200" dirty="0">
                <a:latin typeface="Arial"/>
                <a:cs typeface="Arial"/>
              </a:rPr>
              <a:t>ψ </a:t>
            </a:r>
            <a:r>
              <a:rPr sz="2200" spc="-5" dirty="0">
                <a:latin typeface="Arial"/>
                <a:cs typeface="Arial"/>
              </a:rPr>
              <a:t>has more than one value </a:t>
            </a:r>
            <a:r>
              <a:rPr sz="2200" dirty="0">
                <a:latin typeface="Arial"/>
                <a:cs typeface="Arial"/>
              </a:rPr>
              <a:t>at </a:t>
            </a:r>
            <a:r>
              <a:rPr sz="2200" spc="-5" dirty="0">
                <a:latin typeface="Arial"/>
                <a:cs typeface="Arial"/>
              </a:rPr>
              <a:t>any point, it mean more than  one value of probability of finding the particle at that point  which </a:t>
            </a:r>
            <a:r>
              <a:rPr sz="2200" dirty="0">
                <a:latin typeface="Arial"/>
                <a:cs typeface="Arial"/>
              </a:rPr>
              <a:t>is </a:t>
            </a:r>
            <a:r>
              <a:rPr sz="2200" spc="-5" dirty="0">
                <a:latin typeface="Arial"/>
                <a:cs typeface="Arial"/>
              </a:rPr>
              <a:t>obviously</a:t>
            </a:r>
            <a:r>
              <a:rPr sz="2200" spc="-25" dirty="0">
                <a:latin typeface="Arial"/>
                <a:cs typeface="Arial"/>
              </a:rPr>
              <a:t> </a:t>
            </a:r>
            <a:r>
              <a:rPr sz="2200" spc="-5" dirty="0">
                <a:latin typeface="Arial"/>
                <a:cs typeface="Arial"/>
              </a:rPr>
              <a:t>ridiculous.</a:t>
            </a:r>
            <a:endParaRPr sz="2200" dirty="0">
              <a:latin typeface="Arial"/>
              <a:cs typeface="Arial"/>
            </a:endParaRPr>
          </a:p>
        </p:txBody>
      </p:sp>
      <p:sp>
        <p:nvSpPr>
          <p:cNvPr id="3" name="object 3"/>
          <p:cNvSpPr txBox="1"/>
          <p:nvPr/>
        </p:nvSpPr>
        <p:spPr>
          <a:xfrm>
            <a:off x="420370" y="3893821"/>
            <a:ext cx="8294370" cy="695960"/>
          </a:xfrm>
          <a:prstGeom prst="rect">
            <a:avLst/>
          </a:prstGeom>
        </p:spPr>
        <p:txBody>
          <a:bodyPr vert="horz" wrap="square" lIns="0" tIns="12700" rIns="0" bIns="0" rtlCol="0">
            <a:spAutoFit/>
          </a:bodyPr>
          <a:lstStyle/>
          <a:p>
            <a:pPr marL="469265" marR="5080" indent="-457200">
              <a:lnSpc>
                <a:spcPct val="100000"/>
              </a:lnSpc>
              <a:spcBef>
                <a:spcPts val="100"/>
              </a:spcBef>
              <a:tabLst>
                <a:tab pos="498475" algn="l"/>
              </a:tabLst>
            </a:pPr>
            <a:r>
              <a:rPr sz="2200" spc="-5" dirty="0">
                <a:latin typeface="Arial"/>
                <a:cs typeface="Arial"/>
              </a:rPr>
              <a:t>3.	</a:t>
            </a:r>
            <a:r>
              <a:rPr sz="2200" b="1" spc="-5" dirty="0">
                <a:latin typeface="Arial"/>
                <a:cs typeface="Arial"/>
              </a:rPr>
              <a:t>	It must </a:t>
            </a:r>
            <a:r>
              <a:rPr sz="2200" b="1" dirty="0">
                <a:latin typeface="Arial"/>
                <a:cs typeface="Arial"/>
              </a:rPr>
              <a:t>be </a:t>
            </a:r>
            <a:r>
              <a:rPr sz="2200" b="1" spc="-5" dirty="0">
                <a:latin typeface="Arial"/>
                <a:cs typeface="Arial"/>
              </a:rPr>
              <a:t>continuous and have </a:t>
            </a:r>
            <a:r>
              <a:rPr sz="2200" b="1" dirty="0">
                <a:latin typeface="Arial"/>
                <a:cs typeface="Arial"/>
              </a:rPr>
              <a:t>a </a:t>
            </a:r>
            <a:r>
              <a:rPr sz="2200" b="1" spc="-5" dirty="0">
                <a:latin typeface="Arial"/>
                <a:cs typeface="Arial"/>
              </a:rPr>
              <a:t>continuous first derivative  </a:t>
            </a:r>
            <a:r>
              <a:rPr sz="2200" b="1" spc="-10" dirty="0">
                <a:latin typeface="Arial"/>
                <a:cs typeface="Arial"/>
              </a:rPr>
              <a:t>everywhere.</a:t>
            </a:r>
            <a:endParaRPr sz="2200" b="1" dirty="0">
              <a:latin typeface="Arial"/>
              <a:cs typeface="Arial"/>
            </a:endParaRPr>
          </a:p>
        </p:txBody>
      </p:sp>
      <p:sp>
        <p:nvSpPr>
          <p:cNvPr id="4" name="object 4"/>
          <p:cNvSpPr/>
          <p:nvPr/>
        </p:nvSpPr>
        <p:spPr>
          <a:xfrm>
            <a:off x="2987039" y="5049520"/>
            <a:ext cx="520700" cy="0"/>
          </a:xfrm>
          <a:custGeom>
            <a:avLst/>
            <a:gdLst/>
            <a:ahLst/>
            <a:cxnLst/>
            <a:rect l="l" t="t" r="r" b="b"/>
            <a:pathLst>
              <a:path w="520700">
                <a:moveTo>
                  <a:pt x="0" y="0"/>
                </a:moveTo>
                <a:lnTo>
                  <a:pt x="520700" y="0"/>
                </a:lnTo>
              </a:path>
            </a:pathLst>
          </a:custGeom>
          <a:ln w="15240">
            <a:solidFill>
              <a:srgbClr val="000000"/>
            </a:solidFill>
          </a:ln>
        </p:spPr>
        <p:txBody>
          <a:bodyPr wrap="square" lIns="0" tIns="0" rIns="0" bIns="0" rtlCol="0"/>
          <a:lstStyle/>
          <a:p>
            <a:endParaRPr/>
          </a:p>
        </p:txBody>
      </p:sp>
      <p:sp>
        <p:nvSpPr>
          <p:cNvPr id="5" name="object 5"/>
          <p:cNvSpPr/>
          <p:nvPr/>
        </p:nvSpPr>
        <p:spPr>
          <a:xfrm>
            <a:off x="3699509" y="5049520"/>
            <a:ext cx="520700" cy="0"/>
          </a:xfrm>
          <a:custGeom>
            <a:avLst/>
            <a:gdLst/>
            <a:ahLst/>
            <a:cxnLst/>
            <a:rect l="l" t="t" r="r" b="b"/>
            <a:pathLst>
              <a:path w="520700">
                <a:moveTo>
                  <a:pt x="0" y="0"/>
                </a:moveTo>
                <a:lnTo>
                  <a:pt x="520700" y="0"/>
                </a:lnTo>
              </a:path>
            </a:pathLst>
          </a:custGeom>
          <a:ln w="15240">
            <a:solidFill>
              <a:srgbClr val="000000"/>
            </a:solidFill>
          </a:ln>
        </p:spPr>
        <p:txBody>
          <a:bodyPr wrap="square" lIns="0" tIns="0" rIns="0" bIns="0" rtlCol="0"/>
          <a:lstStyle/>
          <a:p>
            <a:endParaRPr/>
          </a:p>
        </p:txBody>
      </p:sp>
      <p:sp>
        <p:nvSpPr>
          <p:cNvPr id="6" name="object 6"/>
          <p:cNvSpPr/>
          <p:nvPr/>
        </p:nvSpPr>
        <p:spPr>
          <a:xfrm>
            <a:off x="4410709" y="5049520"/>
            <a:ext cx="520700" cy="0"/>
          </a:xfrm>
          <a:custGeom>
            <a:avLst/>
            <a:gdLst/>
            <a:ahLst/>
            <a:cxnLst/>
            <a:rect l="l" t="t" r="r" b="b"/>
            <a:pathLst>
              <a:path w="520700">
                <a:moveTo>
                  <a:pt x="0" y="0"/>
                </a:moveTo>
                <a:lnTo>
                  <a:pt x="520700" y="0"/>
                </a:lnTo>
              </a:path>
            </a:pathLst>
          </a:custGeom>
          <a:ln w="15240">
            <a:solidFill>
              <a:srgbClr val="000000"/>
            </a:solidFill>
          </a:ln>
        </p:spPr>
        <p:txBody>
          <a:bodyPr wrap="square" lIns="0" tIns="0" rIns="0" bIns="0" rtlCol="0"/>
          <a:lstStyle/>
          <a:p>
            <a:endParaRPr/>
          </a:p>
        </p:txBody>
      </p:sp>
      <p:sp>
        <p:nvSpPr>
          <p:cNvPr id="7" name="object 7"/>
          <p:cNvSpPr txBox="1"/>
          <p:nvPr/>
        </p:nvSpPr>
        <p:spPr>
          <a:xfrm>
            <a:off x="2993389" y="4525276"/>
            <a:ext cx="1868170" cy="474980"/>
          </a:xfrm>
          <a:prstGeom prst="rect">
            <a:avLst/>
          </a:prstGeom>
        </p:spPr>
        <p:txBody>
          <a:bodyPr vert="horz" wrap="square" lIns="0" tIns="12065" rIns="0" bIns="0" rtlCol="0">
            <a:spAutoFit/>
          </a:bodyPr>
          <a:lstStyle/>
          <a:p>
            <a:pPr marL="12700">
              <a:lnSpc>
                <a:spcPct val="100000"/>
              </a:lnSpc>
              <a:spcBef>
                <a:spcPts val="95"/>
              </a:spcBef>
              <a:tabLst>
                <a:tab pos="723265" algn="l"/>
                <a:tab pos="1435735" algn="l"/>
              </a:tabLst>
            </a:pPr>
            <a:r>
              <a:rPr sz="2850" spc="-40" dirty="0">
                <a:latin typeface="Symbol"/>
                <a:cs typeface="Symbol"/>
              </a:rPr>
              <a:t></a:t>
            </a:r>
            <a:r>
              <a:rPr sz="2950" spc="-95" dirty="0">
                <a:latin typeface="Symbol"/>
                <a:cs typeface="Symbol"/>
              </a:rPr>
              <a:t></a:t>
            </a:r>
            <a:r>
              <a:rPr sz="2950" dirty="0">
                <a:latin typeface="Times New Roman"/>
                <a:cs typeface="Times New Roman"/>
              </a:rPr>
              <a:t>	</a:t>
            </a:r>
            <a:r>
              <a:rPr sz="2850" spc="-40" dirty="0">
                <a:latin typeface="Symbol"/>
                <a:cs typeface="Symbol"/>
              </a:rPr>
              <a:t></a:t>
            </a:r>
            <a:r>
              <a:rPr sz="2950" spc="-95" dirty="0">
                <a:latin typeface="Symbol"/>
                <a:cs typeface="Symbol"/>
              </a:rPr>
              <a:t></a:t>
            </a:r>
            <a:r>
              <a:rPr sz="2950" dirty="0">
                <a:latin typeface="Times New Roman"/>
                <a:cs typeface="Times New Roman"/>
              </a:rPr>
              <a:t>	</a:t>
            </a:r>
            <a:r>
              <a:rPr sz="2850" spc="-40" dirty="0">
                <a:latin typeface="Symbol"/>
                <a:cs typeface="Symbol"/>
              </a:rPr>
              <a:t></a:t>
            </a:r>
            <a:r>
              <a:rPr sz="2950" spc="-95" dirty="0">
                <a:latin typeface="Symbol"/>
                <a:cs typeface="Symbol"/>
              </a:rPr>
              <a:t></a:t>
            </a:r>
            <a:endParaRPr sz="2950">
              <a:latin typeface="Symbol"/>
              <a:cs typeface="Symbol"/>
            </a:endParaRPr>
          </a:p>
        </p:txBody>
      </p:sp>
      <p:sp>
        <p:nvSpPr>
          <p:cNvPr id="8" name="object 8"/>
          <p:cNvSpPr txBox="1"/>
          <p:nvPr/>
        </p:nvSpPr>
        <p:spPr>
          <a:xfrm>
            <a:off x="3040379" y="5048250"/>
            <a:ext cx="1820545" cy="459740"/>
          </a:xfrm>
          <a:prstGeom prst="rect">
            <a:avLst/>
          </a:prstGeom>
        </p:spPr>
        <p:txBody>
          <a:bodyPr vert="horz" wrap="square" lIns="0" tIns="12700" rIns="0" bIns="0" rtlCol="0">
            <a:spAutoFit/>
          </a:bodyPr>
          <a:lstStyle/>
          <a:p>
            <a:pPr marL="38100">
              <a:lnSpc>
                <a:spcPct val="100000"/>
              </a:lnSpc>
              <a:spcBef>
                <a:spcPts val="100"/>
              </a:spcBef>
              <a:tabLst>
                <a:tab pos="517525" algn="l"/>
                <a:tab pos="747395" algn="l"/>
                <a:tab pos="1228725" algn="l"/>
                <a:tab pos="1467485" algn="l"/>
              </a:tabLst>
            </a:pPr>
            <a:r>
              <a:rPr sz="2850" spc="-20" dirty="0">
                <a:latin typeface="Symbol"/>
                <a:cs typeface="Symbol"/>
              </a:rPr>
              <a:t></a:t>
            </a:r>
            <a:r>
              <a:rPr sz="2850" i="1" spc="-20" dirty="0">
                <a:latin typeface="Times New Roman"/>
                <a:cs typeface="Times New Roman"/>
              </a:rPr>
              <a:t>x	</a:t>
            </a:r>
            <a:r>
              <a:rPr sz="4275" spc="-7" baseline="43859" dirty="0">
                <a:latin typeface="Times New Roman"/>
                <a:cs typeface="Times New Roman"/>
              </a:rPr>
              <a:t>,	</a:t>
            </a:r>
            <a:r>
              <a:rPr sz="2850" spc="-25" dirty="0">
                <a:latin typeface="Symbol"/>
                <a:cs typeface="Symbol"/>
              </a:rPr>
              <a:t></a:t>
            </a:r>
            <a:r>
              <a:rPr sz="2850" i="1" spc="-25" dirty="0">
                <a:latin typeface="Times New Roman"/>
                <a:cs typeface="Times New Roman"/>
              </a:rPr>
              <a:t>y	</a:t>
            </a:r>
            <a:r>
              <a:rPr sz="4275" spc="-7" baseline="43859" dirty="0">
                <a:latin typeface="Times New Roman"/>
                <a:cs typeface="Times New Roman"/>
              </a:rPr>
              <a:t>,	</a:t>
            </a:r>
            <a:r>
              <a:rPr sz="2850" spc="-25" dirty="0">
                <a:latin typeface="Symbol"/>
                <a:cs typeface="Symbol"/>
              </a:rPr>
              <a:t></a:t>
            </a:r>
            <a:r>
              <a:rPr sz="2850" i="1" spc="-25" dirty="0">
                <a:latin typeface="Times New Roman"/>
                <a:cs typeface="Times New Roman"/>
              </a:rPr>
              <a:t>z</a:t>
            </a:r>
            <a:endParaRPr sz="2850" dirty="0">
              <a:latin typeface="Times New Roman"/>
              <a:cs typeface="Times New Roman"/>
            </a:endParaRPr>
          </a:p>
        </p:txBody>
      </p:sp>
      <p:sp>
        <p:nvSpPr>
          <p:cNvPr id="9" name="object 9"/>
          <p:cNvSpPr txBox="1"/>
          <p:nvPr/>
        </p:nvSpPr>
        <p:spPr>
          <a:xfrm>
            <a:off x="5257800" y="4861559"/>
            <a:ext cx="2450465" cy="360680"/>
          </a:xfrm>
          <a:prstGeom prst="rect">
            <a:avLst/>
          </a:prstGeom>
        </p:spPr>
        <p:txBody>
          <a:bodyPr vert="horz" wrap="square" lIns="0" tIns="12700" rIns="0" bIns="0" rtlCol="0">
            <a:spAutoFit/>
          </a:bodyPr>
          <a:lstStyle/>
          <a:p>
            <a:pPr marL="12700">
              <a:lnSpc>
                <a:spcPct val="100000"/>
              </a:lnSpc>
              <a:spcBef>
                <a:spcPts val="100"/>
              </a:spcBef>
            </a:pPr>
            <a:r>
              <a:rPr sz="2200" dirty="0">
                <a:latin typeface="Arial"/>
                <a:cs typeface="Arial"/>
              </a:rPr>
              <a:t>must be</a:t>
            </a:r>
            <a:r>
              <a:rPr sz="2200" spc="-75" dirty="0">
                <a:latin typeface="Arial"/>
                <a:cs typeface="Arial"/>
              </a:rPr>
              <a:t> </a:t>
            </a:r>
            <a:r>
              <a:rPr sz="2200" spc="-5" dirty="0">
                <a:latin typeface="Arial"/>
                <a:cs typeface="Arial"/>
              </a:rPr>
              <a:t>continuous</a:t>
            </a:r>
            <a:endParaRPr sz="2200">
              <a:latin typeface="Arial"/>
              <a:cs typeface="Arial"/>
            </a:endParaRPr>
          </a:p>
        </p:txBody>
      </p:sp>
      <p:sp>
        <p:nvSpPr>
          <p:cNvPr id="10" name="object 10"/>
          <p:cNvSpPr txBox="1"/>
          <p:nvPr/>
        </p:nvSpPr>
        <p:spPr>
          <a:xfrm>
            <a:off x="458468" y="5623559"/>
            <a:ext cx="7999732" cy="1054135"/>
          </a:xfrm>
          <a:prstGeom prst="rect">
            <a:avLst/>
          </a:prstGeom>
        </p:spPr>
        <p:txBody>
          <a:bodyPr vert="horz" wrap="square" lIns="0" tIns="12700" rIns="0" bIns="0" rtlCol="0">
            <a:spAutoFit/>
          </a:bodyPr>
          <a:lstStyle/>
          <a:p>
            <a:pPr marL="12700">
              <a:lnSpc>
                <a:spcPct val="100000"/>
              </a:lnSpc>
              <a:spcBef>
                <a:spcPts val="100"/>
              </a:spcBef>
              <a:tabLst>
                <a:tab pos="400685" algn="l"/>
              </a:tabLst>
            </a:pPr>
            <a:r>
              <a:rPr sz="2200" spc="-5" dirty="0">
                <a:latin typeface="Arial"/>
                <a:cs typeface="Arial"/>
              </a:rPr>
              <a:t>4.	</a:t>
            </a:r>
            <a:r>
              <a:rPr sz="2200" b="1" spc="-5" dirty="0">
                <a:latin typeface="Arial"/>
                <a:cs typeface="Arial"/>
              </a:rPr>
              <a:t>It </a:t>
            </a:r>
            <a:r>
              <a:rPr sz="2200" b="1" dirty="0">
                <a:latin typeface="Arial"/>
                <a:cs typeface="Arial"/>
              </a:rPr>
              <a:t>must be</a:t>
            </a:r>
            <a:r>
              <a:rPr sz="2200" b="1" spc="-75" dirty="0">
                <a:latin typeface="Arial"/>
                <a:cs typeface="Arial"/>
              </a:rPr>
              <a:t> </a:t>
            </a:r>
            <a:r>
              <a:rPr sz="2200" b="1" spc="-5" dirty="0" err="1">
                <a:latin typeface="Arial"/>
                <a:cs typeface="Arial"/>
              </a:rPr>
              <a:t>normalizable</a:t>
            </a:r>
            <a:r>
              <a:rPr sz="2200" spc="-5" dirty="0">
                <a:latin typeface="Arial"/>
                <a:cs typeface="Arial"/>
              </a:rPr>
              <a:t>.</a:t>
            </a:r>
            <a:endParaRPr lang="en-US" sz="2200" spc="-5" dirty="0">
              <a:latin typeface="Arial"/>
              <a:cs typeface="Arial"/>
            </a:endParaRPr>
          </a:p>
          <a:p>
            <a:pPr marL="12700">
              <a:lnSpc>
                <a:spcPct val="100000"/>
              </a:lnSpc>
              <a:spcBef>
                <a:spcPts val="100"/>
              </a:spcBef>
              <a:tabLst>
                <a:tab pos="400685" algn="l"/>
              </a:tabLst>
            </a:pPr>
            <a:r>
              <a:rPr lang="en-IN" sz="2200" spc="-5" dirty="0">
                <a:latin typeface="Arial"/>
                <a:cs typeface="Arial"/>
              </a:rPr>
              <a:t>5</a:t>
            </a:r>
            <a:r>
              <a:rPr lang="en-IN" sz="2200" b="1" spc="-5" dirty="0">
                <a:latin typeface="Arial"/>
                <a:cs typeface="Arial"/>
              </a:rPr>
              <a:t>. At x = </a:t>
            </a:r>
            <a:r>
              <a:rPr lang="en-IN" sz="2200" b="1" spc="-5" dirty="0">
                <a:latin typeface="Arial"/>
                <a:cs typeface="Arial"/>
                <a:sym typeface="Symbol" panose="05050102010706020507" pitchFamily="18" charset="2"/>
              </a:rPr>
              <a:t></a:t>
            </a:r>
            <a:r>
              <a:rPr lang="en-IN" sz="2200" b="1" spc="-5" dirty="0">
                <a:latin typeface="Arial"/>
                <a:cs typeface="Arial"/>
              </a:rPr>
              <a:t> infinite, y = </a:t>
            </a:r>
            <a:r>
              <a:rPr lang="en-IN" sz="2200" b="1" spc="-5" dirty="0">
                <a:latin typeface="Arial"/>
                <a:cs typeface="Arial"/>
                <a:sym typeface="Symbol" panose="05050102010706020507" pitchFamily="18" charset="2"/>
              </a:rPr>
              <a:t></a:t>
            </a:r>
            <a:r>
              <a:rPr lang="en-IN" sz="2200" b="1" spc="-5" dirty="0">
                <a:latin typeface="Arial"/>
                <a:cs typeface="Arial"/>
              </a:rPr>
              <a:t> infinite z = </a:t>
            </a:r>
            <a:r>
              <a:rPr lang="en-IN" sz="2200" b="1" spc="-5" dirty="0">
                <a:latin typeface="Arial"/>
                <a:cs typeface="Arial"/>
                <a:sym typeface="Symbol" panose="05050102010706020507" pitchFamily="18" charset="2"/>
              </a:rPr>
              <a:t></a:t>
            </a:r>
            <a:r>
              <a:rPr lang="en-IN" sz="2200" b="1" spc="-5" dirty="0">
                <a:latin typeface="Arial"/>
                <a:cs typeface="Arial"/>
              </a:rPr>
              <a:t> infinite </a:t>
            </a:r>
          </a:p>
          <a:p>
            <a:pPr marL="12700">
              <a:lnSpc>
                <a:spcPct val="100000"/>
              </a:lnSpc>
              <a:spcBef>
                <a:spcPts val="100"/>
              </a:spcBef>
              <a:tabLst>
                <a:tab pos="400685" algn="l"/>
              </a:tabLst>
            </a:pPr>
            <a:r>
              <a:rPr lang="en-IN" sz="2200" b="1" spc="-5" dirty="0">
                <a:latin typeface="Arial"/>
                <a:cs typeface="Arial"/>
              </a:rPr>
              <a:t>   </a:t>
            </a:r>
            <a:r>
              <a:rPr lang="el-GR" sz="2200" b="1" dirty="0">
                <a:latin typeface="Arial"/>
                <a:cs typeface="Arial"/>
              </a:rPr>
              <a:t>ψ</a:t>
            </a:r>
            <a:r>
              <a:rPr lang="en-US" sz="2200" b="1" dirty="0">
                <a:latin typeface="Arial"/>
                <a:cs typeface="Arial"/>
              </a:rPr>
              <a:t>(</a:t>
            </a:r>
            <a:r>
              <a:rPr lang="en-US" sz="2200" b="1" dirty="0" err="1">
                <a:latin typeface="Arial"/>
                <a:cs typeface="Arial"/>
              </a:rPr>
              <a:t>x,y,z,t</a:t>
            </a:r>
            <a:r>
              <a:rPr lang="en-US" sz="2200" b="1" dirty="0">
                <a:latin typeface="Arial"/>
                <a:cs typeface="Arial"/>
              </a:rPr>
              <a:t>) = 0</a:t>
            </a:r>
            <a:endParaRPr sz="2200" b="1" dirty="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9701A1-06CA-4EE8-9806-1D1BAA0332BA}"/>
              </a:ext>
            </a:extLst>
          </p:cNvPr>
          <p:cNvSpPr txBox="1"/>
          <p:nvPr/>
        </p:nvSpPr>
        <p:spPr>
          <a:xfrm>
            <a:off x="381000" y="838201"/>
            <a:ext cx="8382000" cy="6001643"/>
          </a:xfrm>
          <a:prstGeom prst="rect">
            <a:avLst/>
          </a:prstGeom>
          <a:noFill/>
        </p:spPr>
        <p:txBody>
          <a:bodyPr wrap="square">
            <a:spAutoFit/>
          </a:bodyPr>
          <a:lstStyle/>
          <a:p>
            <a:r>
              <a:rPr lang="el-GR" sz="3200" dirty="0">
                <a:latin typeface="Arial"/>
                <a:cs typeface="Arial"/>
              </a:rPr>
              <a:t>Ψ</a:t>
            </a:r>
            <a:r>
              <a:rPr lang="en-US" sz="3200" dirty="0">
                <a:latin typeface="Arial"/>
                <a:cs typeface="Arial"/>
              </a:rPr>
              <a:t>(</a:t>
            </a:r>
            <a:r>
              <a:rPr lang="en-US" sz="3200" dirty="0" err="1">
                <a:latin typeface="Arial"/>
                <a:cs typeface="Arial"/>
              </a:rPr>
              <a:t>x,t</a:t>
            </a:r>
            <a:r>
              <a:rPr lang="en-US" sz="3200" dirty="0">
                <a:latin typeface="Arial"/>
                <a:cs typeface="Arial"/>
              </a:rPr>
              <a:t>) = sin x</a:t>
            </a:r>
          </a:p>
          <a:p>
            <a:r>
              <a:rPr lang="en-US" sz="3200" dirty="0">
                <a:latin typeface="Arial"/>
                <a:cs typeface="Arial"/>
              </a:rPr>
              <a:t> d</a:t>
            </a:r>
            <a:r>
              <a:rPr lang="el-GR" sz="3200" dirty="0">
                <a:latin typeface="Arial"/>
                <a:cs typeface="Arial"/>
              </a:rPr>
              <a:t>Ψ</a:t>
            </a:r>
            <a:r>
              <a:rPr lang="en-US" sz="3200" dirty="0">
                <a:latin typeface="Arial"/>
                <a:cs typeface="Arial"/>
              </a:rPr>
              <a:t>(</a:t>
            </a:r>
            <a:r>
              <a:rPr lang="en-US" sz="3200" dirty="0" err="1">
                <a:latin typeface="Arial"/>
                <a:cs typeface="Arial"/>
              </a:rPr>
              <a:t>x,t</a:t>
            </a:r>
            <a:r>
              <a:rPr lang="en-US" sz="3200" dirty="0">
                <a:latin typeface="Arial"/>
                <a:cs typeface="Arial"/>
              </a:rPr>
              <a:t>)/dx  = cos x</a:t>
            </a:r>
          </a:p>
          <a:p>
            <a:r>
              <a:rPr lang="en-US" sz="3200" dirty="0">
                <a:latin typeface="Arial"/>
                <a:cs typeface="Arial"/>
              </a:rPr>
              <a:t>Sin</a:t>
            </a:r>
            <a:r>
              <a:rPr lang="en-US" sz="3200" baseline="30000" dirty="0">
                <a:latin typeface="Arial"/>
                <a:cs typeface="Arial"/>
              </a:rPr>
              <a:t>2</a:t>
            </a:r>
            <a:r>
              <a:rPr lang="en-US" sz="3200" dirty="0">
                <a:latin typeface="Arial"/>
                <a:cs typeface="Arial"/>
              </a:rPr>
              <a:t>x dx =</a:t>
            </a:r>
          </a:p>
          <a:p>
            <a:r>
              <a:rPr lang="en-US" sz="3200" dirty="0">
                <a:latin typeface="Arial"/>
                <a:cs typeface="Arial"/>
              </a:rPr>
              <a:t> </a:t>
            </a:r>
          </a:p>
          <a:p>
            <a:r>
              <a:rPr lang="en-US" sz="3200" dirty="0">
                <a:latin typeface="Arial"/>
                <a:cs typeface="Arial"/>
              </a:rPr>
              <a:t>x = 0 to pi/2</a:t>
            </a:r>
          </a:p>
          <a:p>
            <a:endParaRPr lang="en-US" sz="3200" dirty="0">
              <a:latin typeface="Arial"/>
              <a:cs typeface="Arial"/>
            </a:endParaRPr>
          </a:p>
          <a:p>
            <a:r>
              <a:rPr lang="en-US" sz="3200" dirty="0">
                <a:latin typeface="Arial"/>
                <a:cs typeface="Arial"/>
              </a:rPr>
              <a:t>x = -pi/2 to pi/2</a:t>
            </a:r>
          </a:p>
          <a:p>
            <a:r>
              <a:rPr lang="el-GR" sz="3200" dirty="0">
                <a:latin typeface="Arial"/>
                <a:cs typeface="Arial"/>
              </a:rPr>
              <a:t>Ψ</a:t>
            </a:r>
            <a:r>
              <a:rPr lang="en-US" sz="3200" dirty="0">
                <a:latin typeface="Arial"/>
                <a:cs typeface="Arial"/>
              </a:rPr>
              <a:t>(</a:t>
            </a:r>
            <a:r>
              <a:rPr lang="en-US" sz="3200" dirty="0" err="1">
                <a:latin typeface="Arial"/>
                <a:cs typeface="Arial"/>
              </a:rPr>
              <a:t>x,t</a:t>
            </a:r>
            <a:r>
              <a:rPr lang="en-US" sz="3200" dirty="0">
                <a:latin typeface="Arial"/>
                <a:cs typeface="Arial"/>
              </a:rPr>
              <a:t>) = cos x</a:t>
            </a:r>
          </a:p>
          <a:p>
            <a:endParaRPr lang="en-US" sz="3200" dirty="0">
              <a:latin typeface="Arial"/>
              <a:cs typeface="Arial"/>
            </a:endParaRPr>
          </a:p>
          <a:p>
            <a:r>
              <a:rPr lang="en-US" sz="3200" dirty="0">
                <a:latin typeface="Arial"/>
                <a:cs typeface="Arial"/>
              </a:rPr>
              <a:t>x = 0 to pi</a:t>
            </a:r>
          </a:p>
          <a:p>
            <a:r>
              <a:rPr lang="el-GR" sz="3200" dirty="0">
                <a:latin typeface="Arial"/>
                <a:cs typeface="Arial"/>
              </a:rPr>
              <a:t>Ψ</a:t>
            </a:r>
            <a:r>
              <a:rPr lang="en-US" sz="3200" dirty="0">
                <a:latin typeface="Arial"/>
                <a:cs typeface="Arial"/>
              </a:rPr>
              <a:t>(</a:t>
            </a:r>
            <a:r>
              <a:rPr lang="en-US" sz="3200" dirty="0" err="1">
                <a:latin typeface="Arial"/>
                <a:cs typeface="Arial"/>
              </a:rPr>
              <a:t>x,t</a:t>
            </a:r>
            <a:r>
              <a:rPr lang="en-US" sz="3200" dirty="0">
                <a:latin typeface="Arial"/>
                <a:cs typeface="Arial"/>
              </a:rPr>
              <a:t>) = sin x</a:t>
            </a:r>
          </a:p>
          <a:p>
            <a:endParaRPr lang="en-IN" sz="3200" dirty="0"/>
          </a:p>
        </p:txBody>
      </p:sp>
    </p:spTree>
    <p:extLst>
      <p:ext uri="{BB962C8B-B14F-4D97-AF65-F5344CB8AC3E}">
        <p14:creationId xmlns:p14="http://schemas.microsoft.com/office/powerpoint/2010/main" val="83558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278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398009" y="2057400"/>
            <a:ext cx="497205" cy="278765"/>
          </a:xfrm>
          <a:prstGeom prst="rect">
            <a:avLst/>
          </a:prstGeom>
        </p:spPr>
        <p:txBody>
          <a:bodyPr vert="horz" wrap="square" lIns="0" tIns="13970" rIns="0" bIns="0" rtlCol="0">
            <a:spAutoFit/>
          </a:bodyPr>
          <a:lstStyle/>
          <a:p>
            <a:pPr marL="12700">
              <a:lnSpc>
                <a:spcPct val="100000"/>
              </a:lnSpc>
              <a:spcBef>
                <a:spcPts val="110"/>
              </a:spcBef>
              <a:tabLst>
                <a:tab pos="379095" algn="l"/>
              </a:tabLst>
            </a:pPr>
            <a:r>
              <a:rPr sz="1650" spc="-5" dirty="0">
                <a:latin typeface="Times New Roman"/>
                <a:cs typeface="Times New Roman"/>
              </a:rPr>
              <a:t>2	2</a:t>
            </a:r>
            <a:endParaRPr sz="1650">
              <a:latin typeface="Times New Roman"/>
              <a:cs typeface="Times New Roman"/>
            </a:endParaRPr>
          </a:p>
        </p:txBody>
      </p:sp>
      <p:sp>
        <p:nvSpPr>
          <p:cNvPr id="3" name="object 3"/>
          <p:cNvSpPr txBox="1"/>
          <p:nvPr/>
        </p:nvSpPr>
        <p:spPr>
          <a:xfrm>
            <a:off x="3436620" y="2057400"/>
            <a:ext cx="457834" cy="278765"/>
          </a:xfrm>
          <a:prstGeom prst="rect">
            <a:avLst/>
          </a:prstGeom>
        </p:spPr>
        <p:txBody>
          <a:bodyPr vert="horz" wrap="square" lIns="0" tIns="13970" rIns="0" bIns="0" rtlCol="0">
            <a:spAutoFit/>
          </a:bodyPr>
          <a:lstStyle/>
          <a:p>
            <a:pPr marL="12700">
              <a:lnSpc>
                <a:spcPct val="100000"/>
              </a:lnSpc>
              <a:spcBef>
                <a:spcPts val="110"/>
              </a:spcBef>
              <a:tabLst>
                <a:tab pos="339725" algn="l"/>
              </a:tabLst>
            </a:pPr>
            <a:r>
              <a:rPr sz="1650" spc="-5" dirty="0">
                <a:latin typeface="Times New Roman"/>
                <a:cs typeface="Times New Roman"/>
              </a:rPr>
              <a:t>1	1</a:t>
            </a:r>
            <a:endParaRPr sz="1650">
              <a:latin typeface="Times New Roman"/>
              <a:cs typeface="Times New Roman"/>
            </a:endParaRPr>
          </a:p>
        </p:txBody>
      </p:sp>
      <p:sp>
        <p:nvSpPr>
          <p:cNvPr id="4" name="object 4"/>
          <p:cNvSpPr txBox="1"/>
          <p:nvPr/>
        </p:nvSpPr>
        <p:spPr>
          <a:xfrm>
            <a:off x="3949700" y="1803701"/>
            <a:ext cx="784860" cy="474980"/>
          </a:xfrm>
          <a:prstGeom prst="rect">
            <a:avLst/>
          </a:prstGeom>
        </p:spPr>
        <p:txBody>
          <a:bodyPr vert="horz" wrap="square" lIns="0" tIns="12065" rIns="0" bIns="0" rtlCol="0">
            <a:spAutoFit/>
          </a:bodyPr>
          <a:lstStyle/>
          <a:p>
            <a:pPr marL="276860" indent="-264160">
              <a:lnSpc>
                <a:spcPct val="100000"/>
              </a:lnSpc>
              <a:spcBef>
                <a:spcPts val="95"/>
              </a:spcBef>
              <a:buFont typeface="Symbol"/>
              <a:buChar char=""/>
              <a:tabLst>
                <a:tab pos="276860" algn="l"/>
              </a:tabLst>
            </a:pPr>
            <a:r>
              <a:rPr sz="2850" i="1" spc="-15" dirty="0">
                <a:latin typeface="Times New Roman"/>
                <a:cs typeface="Times New Roman"/>
              </a:rPr>
              <a:t>a</a:t>
            </a:r>
            <a:r>
              <a:rPr sz="2850" i="1" spc="-240" dirty="0">
                <a:latin typeface="Times New Roman"/>
                <a:cs typeface="Times New Roman"/>
              </a:rPr>
              <a:t> </a:t>
            </a:r>
            <a:r>
              <a:rPr sz="2950" spc="-100" dirty="0">
                <a:latin typeface="Symbol"/>
                <a:cs typeface="Symbol"/>
              </a:rPr>
              <a:t></a:t>
            </a:r>
            <a:endParaRPr sz="2950" dirty="0">
              <a:latin typeface="Symbol"/>
              <a:cs typeface="Symbol"/>
            </a:endParaRPr>
          </a:p>
        </p:txBody>
      </p:sp>
      <p:sp>
        <p:nvSpPr>
          <p:cNvPr id="5" name="object 5"/>
          <p:cNvSpPr txBox="1"/>
          <p:nvPr/>
        </p:nvSpPr>
        <p:spPr>
          <a:xfrm>
            <a:off x="393700" y="231140"/>
            <a:ext cx="8391525" cy="1350050"/>
          </a:xfrm>
          <a:prstGeom prst="rect">
            <a:avLst/>
          </a:prstGeom>
        </p:spPr>
        <p:txBody>
          <a:bodyPr vert="horz" wrap="square" lIns="0" tIns="12700" rIns="0" bIns="0" rtlCol="0">
            <a:spAutoFit/>
          </a:bodyPr>
          <a:lstStyle/>
          <a:p>
            <a:pPr marL="1869439">
              <a:lnSpc>
                <a:spcPct val="100000"/>
              </a:lnSpc>
              <a:spcBef>
                <a:spcPts val="100"/>
              </a:spcBef>
            </a:pPr>
            <a:r>
              <a:rPr sz="2800" b="1" spc="-5" dirty="0">
                <a:latin typeface="Arial"/>
                <a:cs typeface="Arial"/>
              </a:rPr>
              <a:t>Linearity and</a:t>
            </a:r>
            <a:r>
              <a:rPr sz="2800" b="1" spc="-45" dirty="0">
                <a:latin typeface="Arial"/>
                <a:cs typeface="Arial"/>
              </a:rPr>
              <a:t> </a:t>
            </a:r>
            <a:r>
              <a:rPr sz="2800" b="1" spc="-10" dirty="0">
                <a:latin typeface="Arial"/>
                <a:cs typeface="Arial"/>
              </a:rPr>
              <a:t>Superposition</a:t>
            </a:r>
            <a:endParaRPr lang="en-US" sz="2800" b="1" spc="-10" dirty="0">
              <a:latin typeface="Arial"/>
              <a:cs typeface="Arial"/>
            </a:endParaRPr>
          </a:p>
          <a:p>
            <a:pPr marL="38100" marR="30480" indent="208279">
              <a:lnSpc>
                <a:spcPct val="113599"/>
              </a:lnSpc>
              <a:spcBef>
                <a:spcPts val="1330"/>
              </a:spcBef>
            </a:pPr>
            <a:r>
              <a:rPr sz="2200" dirty="0">
                <a:latin typeface="Arial"/>
                <a:cs typeface="Arial"/>
              </a:rPr>
              <a:t>If ψ</a:t>
            </a:r>
            <a:r>
              <a:rPr sz="1875" baseline="-24444" dirty="0">
                <a:latin typeface="Arial"/>
                <a:cs typeface="Arial"/>
              </a:rPr>
              <a:t>1 </a:t>
            </a:r>
            <a:r>
              <a:rPr sz="2200" spc="-5" dirty="0">
                <a:latin typeface="Arial"/>
                <a:cs typeface="Arial"/>
              </a:rPr>
              <a:t>and ψ</a:t>
            </a:r>
            <a:r>
              <a:rPr sz="1875" spc="-7" baseline="-24444" dirty="0">
                <a:latin typeface="Arial"/>
                <a:cs typeface="Arial"/>
              </a:rPr>
              <a:t>2 </a:t>
            </a:r>
            <a:r>
              <a:rPr sz="2200" spc="-5" dirty="0">
                <a:latin typeface="Arial"/>
                <a:cs typeface="Arial"/>
              </a:rPr>
              <a:t>are </a:t>
            </a:r>
            <a:r>
              <a:rPr sz="2200" spc="-10" dirty="0">
                <a:latin typeface="Arial"/>
                <a:cs typeface="Arial"/>
              </a:rPr>
              <a:t>two </a:t>
            </a:r>
            <a:r>
              <a:rPr sz="2200" spc="-5" dirty="0">
                <a:latin typeface="Arial"/>
                <a:cs typeface="Arial"/>
              </a:rPr>
              <a:t>solutions of any Schrodinger equation of </a:t>
            </a:r>
            <a:r>
              <a:rPr sz="2200" dirty="0">
                <a:latin typeface="Arial"/>
                <a:cs typeface="Arial"/>
              </a:rPr>
              <a:t>a  </a:t>
            </a:r>
            <a:r>
              <a:rPr sz="2200" spc="-5" dirty="0">
                <a:latin typeface="Arial"/>
                <a:cs typeface="Arial"/>
              </a:rPr>
              <a:t>system,</a:t>
            </a:r>
            <a:r>
              <a:rPr sz="2200" spc="60" dirty="0">
                <a:latin typeface="Arial"/>
                <a:cs typeface="Arial"/>
              </a:rPr>
              <a:t> </a:t>
            </a:r>
            <a:r>
              <a:rPr sz="2200" spc="-5" dirty="0">
                <a:latin typeface="Arial"/>
                <a:cs typeface="Arial"/>
              </a:rPr>
              <a:t>then</a:t>
            </a:r>
            <a:r>
              <a:rPr sz="2200" spc="85" dirty="0">
                <a:latin typeface="Arial"/>
                <a:cs typeface="Arial"/>
              </a:rPr>
              <a:t> </a:t>
            </a:r>
            <a:r>
              <a:rPr sz="2200" spc="-5" dirty="0">
                <a:latin typeface="Arial"/>
                <a:cs typeface="Arial"/>
              </a:rPr>
              <a:t>linear</a:t>
            </a:r>
            <a:r>
              <a:rPr sz="2200" spc="75" dirty="0">
                <a:latin typeface="Arial"/>
                <a:cs typeface="Arial"/>
              </a:rPr>
              <a:t> </a:t>
            </a:r>
            <a:r>
              <a:rPr sz="2200" spc="-5" dirty="0">
                <a:latin typeface="Arial"/>
                <a:cs typeface="Arial"/>
              </a:rPr>
              <a:t>combination</a:t>
            </a:r>
            <a:r>
              <a:rPr sz="2200" spc="75" dirty="0">
                <a:latin typeface="Arial"/>
                <a:cs typeface="Arial"/>
              </a:rPr>
              <a:t> </a:t>
            </a:r>
            <a:r>
              <a:rPr sz="2200" dirty="0">
                <a:latin typeface="Arial"/>
                <a:cs typeface="Arial"/>
              </a:rPr>
              <a:t>of</a:t>
            </a:r>
            <a:r>
              <a:rPr sz="2200" spc="114" dirty="0">
                <a:latin typeface="Arial"/>
                <a:cs typeface="Arial"/>
              </a:rPr>
              <a:t> </a:t>
            </a:r>
            <a:r>
              <a:rPr sz="2200" spc="-5" dirty="0">
                <a:latin typeface="Arial"/>
                <a:cs typeface="Arial"/>
              </a:rPr>
              <a:t>ψ</a:t>
            </a:r>
            <a:r>
              <a:rPr sz="1875" spc="-7" baseline="-24444" dirty="0">
                <a:latin typeface="Arial"/>
                <a:cs typeface="Arial"/>
              </a:rPr>
              <a:t>1 </a:t>
            </a:r>
            <a:r>
              <a:rPr sz="2200" spc="-5" dirty="0">
                <a:latin typeface="Arial"/>
                <a:cs typeface="Arial"/>
              </a:rPr>
              <a:t>and</a:t>
            </a:r>
            <a:r>
              <a:rPr sz="2200" spc="70" dirty="0">
                <a:latin typeface="Arial"/>
                <a:cs typeface="Arial"/>
              </a:rPr>
              <a:t> </a:t>
            </a:r>
            <a:r>
              <a:rPr sz="2200" dirty="0">
                <a:latin typeface="Arial"/>
                <a:cs typeface="Arial"/>
              </a:rPr>
              <a:t>ψ</a:t>
            </a:r>
            <a:r>
              <a:rPr sz="1875" baseline="-24444" dirty="0">
                <a:latin typeface="Arial"/>
                <a:cs typeface="Arial"/>
              </a:rPr>
              <a:t>2</a:t>
            </a:r>
            <a:r>
              <a:rPr sz="1875" spc="104" baseline="-24444" dirty="0">
                <a:latin typeface="Arial"/>
                <a:cs typeface="Arial"/>
              </a:rPr>
              <a:t> </a:t>
            </a:r>
            <a:r>
              <a:rPr sz="2200" spc="-10" dirty="0">
                <a:latin typeface="Arial"/>
                <a:cs typeface="Arial"/>
              </a:rPr>
              <a:t>will</a:t>
            </a:r>
            <a:r>
              <a:rPr sz="2200" spc="75" dirty="0">
                <a:latin typeface="Arial"/>
                <a:cs typeface="Arial"/>
              </a:rPr>
              <a:t> </a:t>
            </a:r>
            <a:r>
              <a:rPr sz="2200" dirty="0">
                <a:latin typeface="Arial"/>
                <a:cs typeface="Arial"/>
              </a:rPr>
              <a:t>also</a:t>
            </a:r>
            <a:r>
              <a:rPr sz="2200" spc="80" dirty="0">
                <a:latin typeface="Arial"/>
                <a:cs typeface="Arial"/>
              </a:rPr>
              <a:t> </a:t>
            </a:r>
            <a:r>
              <a:rPr sz="2200" spc="-5" dirty="0">
                <a:latin typeface="Arial"/>
                <a:cs typeface="Arial"/>
              </a:rPr>
              <a:t>be</a:t>
            </a:r>
            <a:r>
              <a:rPr sz="2200" spc="70" dirty="0">
                <a:latin typeface="Arial"/>
                <a:cs typeface="Arial"/>
              </a:rPr>
              <a:t> </a:t>
            </a:r>
            <a:r>
              <a:rPr sz="2200" dirty="0">
                <a:latin typeface="Arial"/>
                <a:cs typeface="Arial"/>
              </a:rPr>
              <a:t>a</a:t>
            </a:r>
            <a:r>
              <a:rPr sz="2200" spc="65" dirty="0">
                <a:latin typeface="Arial"/>
                <a:cs typeface="Arial"/>
              </a:rPr>
              <a:t> </a:t>
            </a:r>
            <a:r>
              <a:rPr sz="2200" spc="-5" dirty="0">
                <a:latin typeface="Arial"/>
                <a:cs typeface="Arial"/>
              </a:rPr>
              <a:t>solution</a:t>
            </a:r>
            <a:endParaRPr sz="2200" dirty="0">
              <a:latin typeface="Arial"/>
              <a:cs typeface="Arial"/>
            </a:endParaRPr>
          </a:p>
        </p:txBody>
      </p:sp>
      <p:sp>
        <p:nvSpPr>
          <p:cNvPr id="6" name="object 6"/>
          <p:cNvSpPr txBox="1"/>
          <p:nvPr/>
        </p:nvSpPr>
        <p:spPr>
          <a:xfrm>
            <a:off x="393700" y="1539542"/>
            <a:ext cx="3389629" cy="474980"/>
          </a:xfrm>
          <a:prstGeom prst="rect">
            <a:avLst/>
          </a:prstGeom>
        </p:spPr>
        <p:txBody>
          <a:bodyPr vert="horz" wrap="square" lIns="0" tIns="12065" rIns="0" bIns="0" rtlCol="0">
            <a:spAutoFit/>
          </a:bodyPr>
          <a:lstStyle/>
          <a:p>
            <a:pPr marL="38100">
              <a:lnSpc>
                <a:spcPct val="100000"/>
              </a:lnSpc>
              <a:spcBef>
                <a:spcPts val="95"/>
              </a:spcBef>
              <a:tabLst>
                <a:tab pos="2220595" algn="l"/>
                <a:tab pos="2613025" algn="l"/>
              </a:tabLst>
            </a:pPr>
            <a:r>
              <a:rPr sz="2200" dirty="0">
                <a:latin typeface="Arial"/>
                <a:cs typeface="Arial"/>
              </a:rPr>
              <a:t>of</a:t>
            </a:r>
            <a:r>
              <a:rPr sz="2200" spc="-5" dirty="0">
                <a:latin typeface="Arial"/>
                <a:cs typeface="Arial"/>
              </a:rPr>
              <a:t> </a:t>
            </a:r>
            <a:r>
              <a:rPr sz="2200" dirty="0">
                <a:latin typeface="Arial"/>
                <a:cs typeface="Arial"/>
              </a:rPr>
              <a:t>the </a:t>
            </a:r>
            <a:r>
              <a:rPr sz="2200" spc="-5" dirty="0">
                <a:latin typeface="Arial"/>
                <a:cs typeface="Arial"/>
              </a:rPr>
              <a:t>equation..	</a:t>
            </a:r>
            <a:r>
              <a:rPr sz="4425" spc="-150" baseline="-39548" dirty="0">
                <a:latin typeface="Symbol"/>
                <a:cs typeface="Symbol"/>
              </a:rPr>
              <a:t></a:t>
            </a:r>
            <a:r>
              <a:rPr sz="4425" spc="-150" baseline="-39548" dirty="0">
                <a:latin typeface="Times New Roman"/>
                <a:cs typeface="Times New Roman"/>
              </a:rPr>
              <a:t>	</a:t>
            </a:r>
            <a:r>
              <a:rPr sz="4275" spc="-37" baseline="-40935" dirty="0">
                <a:latin typeface="Symbol"/>
                <a:cs typeface="Symbol"/>
              </a:rPr>
              <a:t></a:t>
            </a:r>
            <a:r>
              <a:rPr sz="4275" spc="-37" baseline="-40935" dirty="0">
                <a:latin typeface="Times New Roman"/>
                <a:cs typeface="Times New Roman"/>
              </a:rPr>
              <a:t> </a:t>
            </a:r>
            <a:r>
              <a:rPr sz="4275" i="1" spc="-22" baseline="-40935" dirty="0">
                <a:latin typeface="Times New Roman"/>
                <a:cs typeface="Times New Roman"/>
              </a:rPr>
              <a:t>a</a:t>
            </a:r>
            <a:r>
              <a:rPr sz="4275" i="1" spc="-825" baseline="-40935" dirty="0">
                <a:latin typeface="Times New Roman"/>
                <a:cs typeface="Times New Roman"/>
              </a:rPr>
              <a:t> </a:t>
            </a:r>
            <a:r>
              <a:rPr sz="4425" spc="-150" baseline="-39548" dirty="0">
                <a:latin typeface="Symbol"/>
                <a:cs typeface="Symbol"/>
              </a:rPr>
              <a:t></a:t>
            </a:r>
            <a:endParaRPr sz="4425" baseline="-39548" dirty="0">
              <a:latin typeface="Symbol"/>
              <a:cs typeface="Symbol"/>
            </a:endParaRPr>
          </a:p>
        </p:txBody>
      </p:sp>
      <p:sp>
        <p:nvSpPr>
          <p:cNvPr id="7" name="object 7"/>
          <p:cNvSpPr txBox="1"/>
          <p:nvPr/>
        </p:nvSpPr>
        <p:spPr>
          <a:xfrm>
            <a:off x="539750" y="2472690"/>
            <a:ext cx="630555" cy="360680"/>
          </a:xfrm>
          <a:prstGeom prst="rect">
            <a:avLst/>
          </a:prstGeom>
        </p:spPr>
        <p:txBody>
          <a:bodyPr vert="horz" wrap="square" lIns="0" tIns="12700" rIns="0" bIns="0" rtlCol="0">
            <a:spAutoFit/>
          </a:bodyPr>
          <a:lstStyle/>
          <a:p>
            <a:pPr marL="12700">
              <a:lnSpc>
                <a:spcPct val="100000"/>
              </a:lnSpc>
              <a:spcBef>
                <a:spcPts val="100"/>
              </a:spcBef>
            </a:pPr>
            <a:r>
              <a:rPr sz="2200" spc="-10" dirty="0">
                <a:latin typeface="Arial"/>
                <a:cs typeface="Arial"/>
              </a:rPr>
              <a:t>H</a:t>
            </a:r>
            <a:r>
              <a:rPr sz="2200" spc="-5" dirty="0">
                <a:latin typeface="Arial"/>
                <a:cs typeface="Arial"/>
              </a:rPr>
              <a:t>e</a:t>
            </a:r>
            <a:r>
              <a:rPr sz="2200" dirty="0">
                <a:latin typeface="Arial"/>
                <a:cs typeface="Arial"/>
              </a:rPr>
              <a:t>re</a:t>
            </a:r>
            <a:endParaRPr sz="2200">
              <a:latin typeface="Arial"/>
              <a:cs typeface="Arial"/>
            </a:endParaRPr>
          </a:p>
        </p:txBody>
      </p:sp>
      <p:sp>
        <p:nvSpPr>
          <p:cNvPr id="8" name="object 8"/>
          <p:cNvSpPr txBox="1"/>
          <p:nvPr/>
        </p:nvSpPr>
        <p:spPr>
          <a:xfrm>
            <a:off x="2541651" y="2472690"/>
            <a:ext cx="1704339"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Arial"/>
                <a:cs typeface="Arial"/>
              </a:rPr>
              <a:t>are</a:t>
            </a:r>
            <a:r>
              <a:rPr sz="2200" spc="-50" dirty="0">
                <a:latin typeface="Arial"/>
                <a:cs typeface="Arial"/>
              </a:rPr>
              <a:t> </a:t>
            </a:r>
            <a:r>
              <a:rPr sz="2200" spc="-5" dirty="0">
                <a:latin typeface="Arial"/>
                <a:cs typeface="Arial"/>
              </a:rPr>
              <a:t>constants</a:t>
            </a:r>
            <a:endParaRPr sz="2200">
              <a:latin typeface="Arial"/>
              <a:cs typeface="Arial"/>
            </a:endParaRPr>
          </a:p>
        </p:txBody>
      </p:sp>
      <p:sp>
        <p:nvSpPr>
          <p:cNvPr id="9" name="object 9"/>
          <p:cNvSpPr txBox="1"/>
          <p:nvPr/>
        </p:nvSpPr>
        <p:spPr>
          <a:xfrm>
            <a:off x="1388110" y="2369820"/>
            <a:ext cx="1043940" cy="459740"/>
          </a:xfrm>
          <a:prstGeom prst="rect">
            <a:avLst/>
          </a:prstGeom>
        </p:spPr>
        <p:txBody>
          <a:bodyPr vert="horz" wrap="square" lIns="0" tIns="12700" rIns="0" bIns="0" rtlCol="0">
            <a:spAutoFit/>
          </a:bodyPr>
          <a:lstStyle/>
          <a:p>
            <a:pPr marL="38100">
              <a:lnSpc>
                <a:spcPct val="100000"/>
              </a:lnSpc>
              <a:spcBef>
                <a:spcPts val="100"/>
              </a:spcBef>
            </a:pPr>
            <a:r>
              <a:rPr sz="2850" i="1" spc="-80" dirty="0">
                <a:latin typeface="Times New Roman"/>
                <a:cs typeface="Times New Roman"/>
              </a:rPr>
              <a:t>a</a:t>
            </a:r>
            <a:r>
              <a:rPr sz="2475" spc="-120" baseline="-23569" dirty="0">
                <a:latin typeface="Times New Roman"/>
                <a:cs typeface="Times New Roman"/>
              </a:rPr>
              <a:t>1 </a:t>
            </a:r>
            <a:r>
              <a:rPr sz="2850" spc="-15" dirty="0">
                <a:latin typeface="Times New Roman"/>
                <a:cs typeface="Times New Roman"/>
              </a:rPr>
              <a:t>&amp;</a:t>
            </a:r>
            <a:r>
              <a:rPr sz="2850" spc="-415" dirty="0">
                <a:latin typeface="Times New Roman"/>
                <a:cs typeface="Times New Roman"/>
              </a:rPr>
              <a:t> </a:t>
            </a:r>
            <a:r>
              <a:rPr sz="2850" i="1" spc="10" dirty="0">
                <a:latin typeface="Times New Roman"/>
                <a:cs typeface="Times New Roman"/>
              </a:rPr>
              <a:t>a</a:t>
            </a:r>
            <a:r>
              <a:rPr sz="2475" spc="15" baseline="-23569" dirty="0">
                <a:latin typeface="Times New Roman"/>
                <a:cs typeface="Times New Roman"/>
              </a:rPr>
              <a:t>2</a:t>
            </a:r>
            <a:endParaRPr sz="2475" baseline="-23569">
              <a:latin typeface="Times New Roman"/>
              <a:cs typeface="Times New Roman"/>
            </a:endParaRPr>
          </a:p>
        </p:txBody>
      </p:sp>
      <p:sp>
        <p:nvSpPr>
          <p:cNvPr id="10" name="object 10"/>
          <p:cNvSpPr txBox="1"/>
          <p:nvPr/>
        </p:nvSpPr>
        <p:spPr>
          <a:xfrm>
            <a:off x="5187950" y="1939290"/>
            <a:ext cx="2092960"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Arial"/>
                <a:cs typeface="Arial"/>
              </a:rPr>
              <a:t>is </a:t>
            </a:r>
            <a:r>
              <a:rPr sz="2200" dirty="0">
                <a:latin typeface="Arial"/>
                <a:cs typeface="Arial"/>
              </a:rPr>
              <a:t>also a</a:t>
            </a:r>
            <a:r>
              <a:rPr sz="2200" spc="-70" dirty="0">
                <a:latin typeface="Arial"/>
                <a:cs typeface="Arial"/>
              </a:rPr>
              <a:t> </a:t>
            </a:r>
            <a:r>
              <a:rPr sz="2200" spc="-5" dirty="0">
                <a:latin typeface="Arial"/>
                <a:cs typeface="Arial"/>
              </a:rPr>
              <a:t>solution</a:t>
            </a:r>
            <a:endParaRPr sz="2200" dirty="0">
              <a:latin typeface="Arial"/>
              <a:cs typeface="Arial"/>
            </a:endParaRPr>
          </a:p>
        </p:txBody>
      </p:sp>
      <p:sp>
        <p:nvSpPr>
          <p:cNvPr id="11" name="object 11"/>
          <p:cNvSpPr txBox="1"/>
          <p:nvPr/>
        </p:nvSpPr>
        <p:spPr>
          <a:xfrm>
            <a:off x="871854" y="3940215"/>
            <a:ext cx="5822950" cy="1397000"/>
          </a:xfrm>
          <a:prstGeom prst="rect">
            <a:avLst/>
          </a:prstGeom>
        </p:spPr>
        <p:txBody>
          <a:bodyPr vert="horz" wrap="square" lIns="0" tIns="134620" rIns="0" bIns="0" rtlCol="0">
            <a:spAutoFit/>
          </a:bodyPr>
          <a:lstStyle/>
          <a:p>
            <a:pPr marL="38100">
              <a:lnSpc>
                <a:spcPct val="100000"/>
              </a:lnSpc>
              <a:spcBef>
                <a:spcPts val="1060"/>
              </a:spcBef>
            </a:pPr>
            <a:r>
              <a:rPr sz="2200" spc="-10" dirty="0">
                <a:latin typeface="Arial"/>
                <a:cs typeface="Arial"/>
              </a:rPr>
              <a:t>Above </a:t>
            </a:r>
            <a:r>
              <a:rPr sz="2200" spc="-5" dirty="0">
                <a:latin typeface="Arial"/>
                <a:cs typeface="Arial"/>
              </a:rPr>
              <a:t>equation</a:t>
            </a:r>
            <a:r>
              <a:rPr sz="2200" spc="5" dirty="0">
                <a:latin typeface="Arial"/>
                <a:cs typeface="Arial"/>
              </a:rPr>
              <a:t> </a:t>
            </a:r>
            <a:r>
              <a:rPr sz="2200" spc="-5" dirty="0">
                <a:latin typeface="Arial"/>
                <a:cs typeface="Arial"/>
              </a:rPr>
              <a:t>suggests:</a:t>
            </a:r>
            <a:endParaRPr sz="2200">
              <a:latin typeface="Arial"/>
              <a:cs typeface="Arial"/>
            </a:endParaRPr>
          </a:p>
          <a:p>
            <a:pPr marL="362585" indent="-325120">
              <a:lnSpc>
                <a:spcPct val="100000"/>
              </a:lnSpc>
              <a:spcBef>
                <a:spcPts val="960"/>
              </a:spcBef>
              <a:buAutoNum type="romanLcParenBoth"/>
              <a:tabLst>
                <a:tab pos="363220" algn="l"/>
              </a:tabLst>
            </a:pPr>
            <a:r>
              <a:rPr sz="2200" spc="-5" dirty="0">
                <a:latin typeface="Arial"/>
                <a:cs typeface="Arial"/>
              </a:rPr>
              <a:t>The linear property </a:t>
            </a:r>
            <a:r>
              <a:rPr sz="2200" dirty="0">
                <a:latin typeface="Arial"/>
                <a:cs typeface="Arial"/>
              </a:rPr>
              <a:t>of </a:t>
            </a:r>
            <a:r>
              <a:rPr sz="2200" spc="-5" dirty="0">
                <a:latin typeface="Arial"/>
                <a:cs typeface="Arial"/>
              </a:rPr>
              <a:t>Schrodinger</a:t>
            </a:r>
            <a:r>
              <a:rPr sz="2200" spc="-40" dirty="0">
                <a:latin typeface="Arial"/>
                <a:cs typeface="Arial"/>
              </a:rPr>
              <a:t> </a:t>
            </a:r>
            <a:r>
              <a:rPr sz="2200" spc="-5" dirty="0">
                <a:latin typeface="Arial"/>
                <a:cs typeface="Arial"/>
              </a:rPr>
              <a:t>equation</a:t>
            </a:r>
            <a:endParaRPr sz="2200">
              <a:latin typeface="Arial"/>
              <a:cs typeface="Arial"/>
            </a:endParaRPr>
          </a:p>
          <a:p>
            <a:pPr marL="426720" indent="-388620">
              <a:lnSpc>
                <a:spcPct val="100000"/>
              </a:lnSpc>
              <a:spcBef>
                <a:spcPts val="960"/>
              </a:spcBef>
              <a:buAutoNum type="romanLcParenBoth"/>
              <a:tabLst>
                <a:tab pos="426720" algn="l"/>
              </a:tabLst>
            </a:pPr>
            <a:r>
              <a:rPr sz="2200" dirty="0">
                <a:latin typeface="Arial"/>
                <a:cs typeface="Arial"/>
              </a:rPr>
              <a:t>ψ</a:t>
            </a:r>
            <a:r>
              <a:rPr sz="1875" baseline="-24444" dirty="0">
                <a:latin typeface="Arial"/>
                <a:cs typeface="Arial"/>
              </a:rPr>
              <a:t>1 </a:t>
            </a:r>
            <a:r>
              <a:rPr sz="2200" spc="-5" dirty="0">
                <a:latin typeface="Arial"/>
                <a:cs typeface="Arial"/>
              </a:rPr>
              <a:t>and </a:t>
            </a:r>
            <a:r>
              <a:rPr sz="2200" dirty="0">
                <a:latin typeface="Arial"/>
                <a:cs typeface="Arial"/>
              </a:rPr>
              <a:t>ψ</a:t>
            </a:r>
            <a:r>
              <a:rPr sz="1875" baseline="-24444" dirty="0">
                <a:latin typeface="Arial"/>
                <a:cs typeface="Arial"/>
              </a:rPr>
              <a:t>2 </a:t>
            </a:r>
            <a:r>
              <a:rPr sz="2200" spc="-5" dirty="0">
                <a:latin typeface="Arial"/>
                <a:cs typeface="Arial"/>
              </a:rPr>
              <a:t>follow the superposition</a:t>
            </a:r>
            <a:r>
              <a:rPr sz="2200" spc="-185" dirty="0">
                <a:latin typeface="Arial"/>
                <a:cs typeface="Arial"/>
              </a:rPr>
              <a:t> </a:t>
            </a:r>
            <a:r>
              <a:rPr sz="2200" spc="-5" dirty="0">
                <a:latin typeface="Arial"/>
                <a:cs typeface="Arial"/>
              </a:rPr>
              <a:t>principle</a:t>
            </a:r>
            <a:endParaRPr sz="22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400" y="1752600"/>
            <a:ext cx="2529204" cy="3823970"/>
            <a:chOff x="872489" y="914400"/>
            <a:chExt cx="2571115" cy="4662170"/>
          </a:xfrm>
        </p:grpSpPr>
        <p:sp>
          <p:nvSpPr>
            <p:cNvPr id="3" name="object 3"/>
            <p:cNvSpPr/>
            <p:nvPr/>
          </p:nvSpPr>
          <p:spPr>
            <a:xfrm>
              <a:off x="914399" y="994410"/>
              <a:ext cx="0" cy="4568190"/>
            </a:xfrm>
            <a:custGeom>
              <a:avLst/>
              <a:gdLst/>
              <a:ahLst/>
              <a:cxnLst/>
              <a:rect l="l" t="t" r="r" b="b"/>
              <a:pathLst>
                <a:path h="4568190">
                  <a:moveTo>
                    <a:pt x="0" y="4568190"/>
                  </a:moveTo>
                  <a:lnTo>
                    <a:pt x="0" y="0"/>
                  </a:lnTo>
                </a:path>
              </a:pathLst>
            </a:custGeom>
            <a:ln w="27940">
              <a:solidFill>
                <a:srgbClr val="000000"/>
              </a:solidFill>
            </a:ln>
          </p:spPr>
          <p:txBody>
            <a:bodyPr wrap="square" lIns="0" tIns="0" rIns="0" bIns="0" rtlCol="0"/>
            <a:lstStyle/>
            <a:p>
              <a:endParaRPr/>
            </a:p>
          </p:txBody>
        </p:sp>
        <p:sp>
          <p:nvSpPr>
            <p:cNvPr id="4" name="object 4"/>
            <p:cNvSpPr/>
            <p:nvPr/>
          </p:nvSpPr>
          <p:spPr>
            <a:xfrm>
              <a:off x="872489" y="914400"/>
              <a:ext cx="85090" cy="85090"/>
            </a:xfrm>
            <a:custGeom>
              <a:avLst/>
              <a:gdLst/>
              <a:ahLst/>
              <a:cxnLst/>
              <a:rect l="l" t="t" r="r" b="b"/>
              <a:pathLst>
                <a:path w="85090" h="85090">
                  <a:moveTo>
                    <a:pt x="41909" y="0"/>
                  </a:moveTo>
                  <a:lnTo>
                    <a:pt x="0" y="85089"/>
                  </a:lnTo>
                  <a:lnTo>
                    <a:pt x="85090" y="85089"/>
                  </a:lnTo>
                  <a:lnTo>
                    <a:pt x="41909" y="0"/>
                  </a:lnTo>
                  <a:close/>
                </a:path>
              </a:pathLst>
            </a:custGeom>
            <a:solidFill>
              <a:srgbClr val="000000"/>
            </a:solidFill>
          </p:spPr>
          <p:txBody>
            <a:bodyPr wrap="square" lIns="0" tIns="0" rIns="0" bIns="0" rtlCol="0"/>
            <a:lstStyle/>
            <a:p>
              <a:endParaRPr/>
            </a:p>
          </p:txBody>
        </p:sp>
        <p:sp>
          <p:nvSpPr>
            <p:cNvPr id="5" name="object 5"/>
            <p:cNvSpPr/>
            <p:nvPr/>
          </p:nvSpPr>
          <p:spPr>
            <a:xfrm>
              <a:off x="914399" y="4191000"/>
              <a:ext cx="2514600" cy="0"/>
            </a:xfrm>
            <a:custGeom>
              <a:avLst/>
              <a:gdLst/>
              <a:ahLst/>
              <a:cxnLst/>
              <a:rect l="l" t="t" r="r" b="b"/>
              <a:pathLst>
                <a:path w="2514600">
                  <a:moveTo>
                    <a:pt x="0" y="0"/>
                  </a:moveTo>
                  <a:lnTo>
                    <a:pt x="2514600" y="0"/>
                  </a:lnTo>
                </a:path>
              </a:pathLst>
            </a:custGeom>
            <a:ln w="28393">
              <a:solidFill>
                <a:srgbClr val="000000"/>
              </a:solidFill>
            </a:ln>
          </p:spPr>
          <p:txBody>
            <a:bodyPr wrap="square" lIns="0" tIns="0" rIns="0" bIns="0" rtlCol="0"/>
            <a:lstStyle/>
            <a:p>
              <a:endParaRPr/>
            </a:p>
          </p:txBody>
        </p:sp>
      </p:grpSp>
      <p:sp>
        <p:nvSpPr>
          <p:cNvPr id="6" name="object 6"/>
          <p:cNvSpPr txBox="1"/>
          <p:nvPr/>
        </p:nvSpPr>
        <p:spPr>
          <a:xfrm>
            <a:off x="546735" y="1295922"/>
            <a:ext cx="73533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E</a:t>
            </a:r>
            <a:r>
              <a:rPr sz="1800" b="1" spc="-15" dirty="0">
                <a:latin typeface="Times New Roman"/>
                <a:cs typeface="Times New Roman"/>
              </a:rPr>
              <a:t>n</a:t>
            </a:r>
            <a:r>
              <a:rPr sz="1800" b="1" spc="5" dirty="0">
                <a:latin typeface="Times New Roman"/>
                <a:cs typeface="Times New Roman"/>
              </a:rPr>
              <a:t>e</a:t>
            </a:r>
            <a:r>
              <a:rPr sz="1800" b="1" spc="-5" dirty="0">
                <a:latin typeface="Times New Roman"/>
                <a:cs typeface="Times New Roman"/>
              </a:rPr>
              <a:t>rgy</a:t>
            </a:r>
            <a:endParaRPr sz="1800" dirty="0">
              <a:latin typeface="Times New Roman"/>
              <a:cs typeface="Times New Roman"/>
            </a:endParaRPr>
          </a:p>
        </p:txBody>
      </p:sp>
      <p:sp>
        <p:nvSpPr>
          <p:cNvPr id="7" name="object 7"/>
          <p:cNvSpPr txBox="1"/>
          <p:nvPr/>
        </p:nvSpPr>
        <p:spPr>
          <a:xfrm>
            <a:off x="3429237" y="5386993"/>
            <a:ext cx="29210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E1</a:t>
            </a:r>
            <a:endParaRPr sz="1800">
              <a:latin typeface="Times New Roman"/>
              <a:cs typeface="Times New Roman"/>
            </a:endParaRPr>
          </a:p>
        </p:txBody>
      </p:sp>
      <p:grpSp>
        <p:nvGrpSpPr>
          <p:cNvPr id="8" name="object 8"/>
          <p:cNvGrpSpPr/>
          <p:nvPr/>
        </p:nvGrpSpPr>
        <p:grpSpPr>
          <a:xfrm>
            <a:off x="914400" y="2458719"/>
            <a:ext cx="3108638" cy="3261134"/>
            <a:chOff x="914400" y="1967003"/>
            <a:chExt cx="3279140" cy="3752850"/>
          </a:xfrm>
        </p:grpSpPr>
        <p:sp>
          <p:nvSpPr>
            <p:cNvPr id="9" name="object 9"/>
            <p:cNvSpPr/>
            <p:nvPr/>
          </p:nvSpPr>
          <p:spPr>
            <a:xfrm>
              <a:off x="914400" y="1981200"/>
              <a:ext cx="2514600" cy="3581400"/>
            </a:xfrm>
            <a:custGeom>
              <a:avLst/>
              <a:gdLst/>
              <a:ahLst/>
              <a:cxnLst/>
              <a:rect l="l" t="t" r="r" b="b"/>
              <a:pathLst>
                <a:path w="2514600" h="3581400">
                  <a:moveTo>
                    <a:pt x="0" y="3581400"/>
                  </a:moveTo>
                  <a:lnTo>
                    <a:pt x="2514600" y="3581400"/>
                  </a:lnTo>
                </a:path>
                <a:path w="2514600" h="3581400">
                  <a:moveTo>
                    <a:pt x="0" y="1295400"/>
                  </a:moveTo>
                  <a:lnTo>
                    <a:pt x="2514600" y="1295400"/>
                  </a:lnTo>
                </a:path>
                <a:path w="2514600" h="3581400">
                  <a:moveTo>
                    <a:pt x="0" y="533400"/>
                  </a:moveTo>
                  <a:lnTo>
                    <a:pt x="2514600" y="533400"/>
                  </a:lnTo>
                </a:path>
                <a:path w="2514600" h="3581400">
                  <a:moveTo>
                    <a:pt x="0" y="0"/>
                  </a:moveTo>
                  <a:lnTo>
                    <a:pt x="2514600" y="0"/>
                  </a:lnTo>
                </a:path>
              </a:pathLst>
            </a:custGeom>
            <a:ln w="28393">
              <a:solidFill>
                <a:srgbClr val="000000"/>
              </a:solidFill>
            </a:ln>
          </p:spPr>
          <p:txBody>
            <a:bodyPr wrap="square" lIns="0" tIns="0" rIns="0" bIns="0" rtlCol="0"/>
            <a:lstStyle/>
            <a:p>
              <a:endParaRPr/>
            </a:p>
          </p:txBody>
        </p:sp>
        <p:sp>
          <p:nvSpPr>
            <p:cNvPr id="10" name="object 10"/>
            <p:cNvSpPr/>
            <p:nvPr/>
          </p:nvSpPr>
          <p:spPr>
            <a:xfrm>
              <a:off x="1676400" y="5410200"/>
              <a:ext cx="304800" cy="304800"/>
            </a:xfrm>
            <a:custGeom>
              <a:avLst/>
              <a:gdLst/>
              <a:ahLst/>
              <a:cxnLst/>
              <a:rect l="l" t="t" r="r" b="b"/>
              <a:pathLst>
                <a:path w="304800" h="304800">
                  <a:moveTo>
                    <a:pt x="152400" y="0"/>
                  </a:moveTo>
                  <a:lnTo>
                    <a:pt x="103388" y="7437"/>
                  </a:lnTo>
                  <a:lnTo>
                    <a:pt x="61447" y="28407"/>
                  </a:lnTo>
                  <a:lnTo>
                    <a:pt x="28773" y="60899"/>
                  </a:lnTo>
                  <a:lnTo>
                    <a:pt x="7559" y="102900"/>
                  </a:lnTo>
                  <a:lnTo>
                    <a:pt x="0" y="152400"/>
                  </a:lnTo>
                  <a:lnTo>
                    <a:pt x="7559" y="201411"/>
                  </a:lnTo>
                  <a:lnTo>
                    <a:pt x="28773" y="243352"/>
                  </a:lnTo>
                  <a:lnTo>
                    <a:pt x="61447" y="276026"/>
                  </a:lnTo>
                  <a:lnTo>
                    <a:pt x="103388" y="297240"/>
                  </a:lnTo>
                  <a:lnTo>
                    <a:pt x="152400" y="304800"/>
                  </a:lnTo>
                  <a:lnTo>
                    <a:pt x="201411" y="297240"/>
                  </a:lnTo>
                  <a:lnTo>
                    <a:pt x="243352" y="276026"/>
                  </a:lnTo>
                  <a:lnTo>
                    <a:pt x="276026" y="243352"/>
                  </a:lnTo>
                  <a:lnTo>
                    <a:pt x="297240" y="201411"/>
                  </a:lnTo>
                  <a:lnTo>
                    <a:pt x="304800" y="152400"/>
                  </a:lnTo>
                  <a:lnTo>
                    <a:pt x="297240" y="102900"/>
                  </a:lnTo>
                  <a:lnTo>
                    <a:pt x="276026" y="60899"/>
                  </a:lnTo>
                  <a:lnTo>
                    <a:pt x="243352" y="28407"/>
                  </a:lnTo>
                  <a:lnTo>
                    <a:pt x="201411" y="7437"/>
                  </a:lnTo>
                  <a:lnTo>
                    <a:pt x="152400" y="0"/>
                  </a:lnTo>
                  <a:close/>
                </a:path>
              </a:pathLst>
            </a:custGeom>
            <a:solidFill>
              <a:srgbClr val="0000FF"/>
            </a:solidFill>
          </p:spPr>
          <p:txBody>
            <a:bodyPr wrap="square" lIns="0" tIns="0" rIns="0" bIns="0" rtlCol="0"/>
            <a:lstStyle/>
            <a:p>
              <a:endParaRPr/>
            </a:p>
          </p:txBody>
        </p:sp>
        <p:sp>
          <p:nvSpPr>
            <p:cNvPr id="11" name="object 11"/>
            <p:cNvSpPr/>
            <p:nvPr/>
          </p:nvSpPr>
          <p:spPr>
            <a:xfrm>
              <a:off x="1676400" y="5410200"/>
              <a:ext cx="304800" cy="304800"/>
            </a:xfrm>
            <a:custGeom>
              <a:avLst/>
              <a:gdLst/>
              <a:ahLst/>
              <a:cxnLst/>
              <a:rect l="l" t="t" r="r" b="b"/>
              <a:pathLst>
                <a:path w="304800" h="304800">
                  <a:moveTo>
                    <a:pt x="152400" y="0"/>
                  </a:moveTo>
                  <a:lnTo>
                    <a:pt x="201411" y="7437"/>
                  </a:lnTo>
                  <a:lnTo>
                    <a:pt x="243352" y="28407"/>
                  </a:lnTo>
                  <a:lnTo>
                    <a:pt x="276026" y="60899"/>
                  </a:lnTo>
                  <a:lnTo>
                    <a:pt x="297240" y="102900"/>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2900"/>
                  </a:lnTo>
                  <a:lnTo>
                    <a:pt x="28773" y="60899"/>
                  </a:lnTo>
                  <a:lnTo>
                    <a:pt x="61447" y="28407"/>
                  </a:lnTo>
                  <a:lnTo>
                    <a:pt x="103388" y="7437"/>
                  </a:lnTo>
                  <a:lnTo>
                    <a:pt x="152400" y="0"/>
                  </a:lnTo>
                  <a:close/>
                </a:path>
                <a:path w="304800" h="304800">
                  <a:moveTo>
                    <a:pt x="0" y="0"/>
                  </a:moveTo>
                  <a:lnTo>
                    <a:pt x="0" y="0"/>
                  </a:lnTo>
                </a:path>
                <a:path w="304800" h="304800">
                  <a:moveTo>
                    <a:pt x="304800" y="304800"/>
                  </a:moveTo>
                  <a:lnTo>
                    <a:pt x="304800" y="304800"/>
                  </a:lnTo>
                </a:path>
              </a:pathLst>
            </a:custGeom>
            <a:ln w="9344">
              <a:solidFill>
                <a:srgbClr val="000000"/>
              </a:solidFill>
            </a:ln>
          </p:spPr>
          <p:txBody>
            <a:bodyPr wrap="square" lIns="0" tIns="0" rIns="0" bIns="0" rtlCol="0"/>
            <a:lstStyle/>
            <a:p>
              <a:endParaRPr/>
            </a:p>
          </p:txBody>
        </p:sp>
        <p:sp>
          <p:nvSpPr>
            <p:cNvPr id="12" name="object 12"/>
            <p:cNvSpPr/>
            <p:nvPr/>
          </p:nvSpPr>
          <p:spPr>
            <a:xfrm>
              <a:off x="2590800" y="4038600"/>
              <a:ext cx="304800" cy="304800"/>
            </a:xfrm>
            <a:custGeom>
              <a:avLst/>
              <a:gdLst/>
              <a:ahLst/>
              <a:cxnLst/>
              <a:rect l="l" t="t" r="r" b="b"/>
              <a:pathLst>
                <a:path w="304800" h="304800">
                  <a:moveTo>
                    <a:pt x="152400" y="0"/>
                  </a:moveTo>
                  <a:lnTo>
                    <a:pt x="201411" y="7437"/>
                  </a:lnTo>
                  <a:lnTo>
                    <a:pt x="243352" y="28407"/>
                  </a:lnTo>
                  <a:lnTo>
                    <a:pt x="276026" y="60899"/>
                  </a:lnTo>
                  <a:lnTo>
                    <a:pt x="297240" y="102900"/>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2900"/>
                  </a:lnTo>
                  <a:lnTo>
                    <a:pt x="28773" y="60899"/>
                  </a:lnTo>
                  <a:lnTo>
                    <a:pt x="61447" y="28407"/>
                  </a:lnTo>
                  <a:lnTo>
                    <a:pt x="103388" y="7437"/>
                  </a:lnTo>
                  <a:lnTo>
                    <a:pt x="152400" y="0"/>
                  </a:lnTo>
                  <a:close/>
                </a:path>
                <a:path w="304800" h="304800">
                  <a:moveTo>
                    <a:pt x="0" y="0"/>
                  </a:moveTo>
                  <a:lnTo>
                    <a:pt x="0" y="0"/>
                  </a:lnTo>
                </a:path>
                <a:path w="304800" h="304800">
                  <a:moveTo>
                    <a:pt x="304800" y="304800"/>
                  </a:moveTo>
                  <a:lnTo>
                    <a:pt x="304800" y="304800"/>
                  </a:lnTo>
                </a:path>
              </a:pathLst>
            </a:custGeom>
            <a:ln w="28393">
              <a:solidFill>
                <a:srgbClr val="0000FF"/>
              </a:solidFill>
            </a:ln>
          </p:spPr>
          <p:txBody>
            <a:bodyPr wrap="square" lIns="0" tIns="0" rIns="0" bIns="0" rtlCol="0"/>
            <a:lstStyle/>
            <a:p>
              <a:endParaRPr/>
            </a:p>
          </p:txBody>
        </p:sp>
        <p:sp>
          <p:nvSpPr>
            <p:cNvPr id="13" name="object 13"/>
            <p:cNvSpPr/>
            <p:nvPr/>
          </p:nvSpPr>
          <p:spPr>
            <a:xfrm>
              <a:off x="1828800" y="4500880"/>
              <a:ext cx="833119" cy="756920"/>
            </a:xfrm>
            <a:custGeom>
              <a:avLst/>
              <a:gdLst/>
              <a:ahLst/>
              <a:cxnLst/>
              <a:rect l="l" t="t" r="r" b="b"/>
              <a:pathLst>
                <a:path w="833119" h="756920">
                  <a:moveTo>
                    <a:pt x="0" y="756920"/>
                  </a:moveTo>
                  <a:lnTo>
                    <a:pt x="1478" y="710524"/>
                  </a:lnTo>
                  <a:lnTo>
                    <a:pt x="5815" y="667923"/>
                  </a:lnTo>
                  <a:lnTo>
                    <a:pt x="12865" y="628925"/>
                  </a:lnTo>
                  <a:lnTo>
                    <a:pt x="34512" y="560968"/>
                  </a:lnTo>
                  <a:lnTo>
                    <a:pt x="65243" y="505110"/>
                  </a:lnTo>
                  <a:lnTo>
                    <a:pt x="103884" y="459812"/>
                  </a:lnTo>
                  <a:lnTo>
                    <a:pt x="149258" y="423534"/>
                  </a:lnTo>
                  <a:lnTo>
                    <a:pt x="200189" y="394734"/>
                  </a:lnTo>
                  <a:lnTo>
                    <a:pt x="255502" y="371873"/>
                  </a:lnTo>
                  <a:lnTo>
                    <a:pt x="314022" y="353410"/>
                  </a:lnTo>
                  <a:lnTo>
                    <a:pt x="374572" y="337804"/>
                  </a:lnTo>
                  <a:lnTo>
                    <a:pt x="435978" y="323515"/>
                  </a:lnTo>
                  <a:lnTo>
                    <a:pt x="466634" y="316383"/>
                  </a:lnTo>
                  <a:lnTo>
                    <a:pt x="527117" y="301181"/>
                  </a:lnTo>
                  <a:lnTo>
                    <a:pt x="585517" y="283445"/>
                  </a:lnTo>
                  <a:lnTo>
                    <a:pt x="640656" y="261634"/>
                  </a:lnTo>
                  <a:lnTo>
                    <a:pt x="691360" y="234208"/>
                  </a:lnTo>
                  <a:lnTo>
                    <a:pt x="736454" y="199626"/>
                  </a:lnTo>
                  <a:lnTo>
                    <a:pt x="774760" y="156349"/>
                  </a:lnTo>
                  <a:lnTo>
                    <a:pt x="805104" y="102834"/>
                  </a:lnTo>
                  <a:lnTo>
                    <a:pt x="826311" y="37543"/>
                  </a:lnTo>
                  <a:lnTo>
                    <a:pt x="833119" y="0"/>
                  </a:lnTo>
                </a:path>
              </a:pathLst>
            </a:custGeom>
            <a:ln w="27940">
              <a:solidFill>
                <a:srgbClr val="FF3300"/>
              </a:solidFill>
            </a:ln>
          </p:spPr>
          <p:txBody>
            <a:bodyPr wrap="square" lIns="0" tIns="0" rIns="0" bIns="0" rtlCol="0"/>
            <a:lstStyle/>
            <a:p>
              <a:endParaRPr/>
            </a:p>
          </p:txBody>
        </p:sp>
        <p:sp>
          <p:nvSpPr>
            <p:cNvPr id="14" name="object 14"/>
            <p:cNvSpPr/>
            <p:nvPr/>
          </p:nvSpPr>
          <p:spPr>
            <a:xfrm>
              <a:off x="2618739" y="4419600"/>
              <a:ext cx="85090" cy="87630"/>
            </a:xfrm>
            <a:custGeom>
              <a:avLst/>
              <a:gdLst/>
              <a:ahLst/>
              <a:cxnLst/>
              <a:rect l="l" t="t" r="r" b="b"/>
              <a:pathLst>
                <a:path w="85089" h="87629">
                  <a:moveTo>
                    <a:pt x="48260" y="0"/>
                  </a:moveTo>
                  <a:lnTo>
                    <a:pt x="0" y="81280"/>
                  </a:lnTo>
                  <a:lnTo>
                    <a:pt x="85090" y="87630"/>
                  </a:lnTo>
                  <a:lnTo>
                    <a:pt x="48260" y="0"/>
                  </a:lnTo>
                  <a:close/>
                </a:path>
              </a:pathLst>
            </a:custGeom>
            <a:solidFill>
              <a:srgbClr val="FF3300"/>
            </a:solidFill>
          </p:spPr>
          <p:txBody>
            <a:bodyPr wrap="square" lIns="0" tIns="0" rIns="0" bIns="0" rtlCol="0"/>
            <a:lstStyle/>
            <a:p>
              <a:endParaRPr/>
            </a:p>
          </p:txBody>
        </p:sp>
        <p:sp>
          <p:nvSpPr>
            <p:cNvPr id="15" name="object 15"/>
            <p:cNvSpPr/>
            <p:nvPr/>
          </p:nvSpPr>
          <p:spPr>
            <a:xfrm>
              <a:off x="1828800" y="3590290"/>
              <a:ext cx="836930" cy="1667510"/>
            </a:xfrm>
            <a:custGeom>
              <a:avLst/>
              <a:gdLst/>
              <a:ahLst/>
              <a:cxnLst/>
              <a:rect l="l" t="t" r="r" b="b"/>
              <a:pathLst>
                <a:path w="836930" h="1667510">
                  <a:moveTo>
                    <a:pt x="0" y="1667510"/>
                  </a:moveTo>
                  <a:lnTo>
                    <a:pt x="459" y="1613975"/>
                  </a:lnTo>
                  <a:lnTo>
                    <a:pt x="1821" y="1562865"/>
                  </a:lnTo>
                  <a:lnTo>
                    <a:pt x="4060" y="1514112"/>
                  </a:lnTo>
                  <a:lnTo>
                    <a:pt x="7151" y="1467649"/>
                  </a:lnTo>
                  <a:lnTo>
                    <a:pt x="11069" y="1423409"/>
                  </a:lnTo>
                  <a:lnTo>
                    <a:pt x="15788" y="1381324"/>
                  </a:lnTo>
                  <a:lnTo>
                    <a:pt x="21283" y="1341327"/>
                  </a:lnTo>
                  <a:lnTo>
                    <a:pt x="27530" y="1303351"/>
                  </a:lnTo>
                  <a:lnTo>
                    <a:pt x="42176" y="1233192"/>
                  </a:lnTo>
                  <a:lnTo>
                    <a:pt x="59525" y="1170310"/>
                  </a:lnTo>
                  <a:lnTo>
                    <a:pt x="79374" y="1114168"/>
                  </a:lnTo>
                  <a:lnTo>
                    <a:pt x="101523" y="1064226"/>
                  </a:lnTo>
                  <a:lnTo>
                    <a:pt x="125769" y="1019948"/>
                  </a:lnTo>
                  <a:lnTo>
                    <a:pt x="151912" y="980796"/>
                  </a:lnTo>
                  <a:lnTo>
                    <a:pt x="179749" y="946231"/>
                  </a:lnTo>
                  <a:lnTo>
                    <a:pt x="209079" y="915717"/>
                  </a:lnTo>
                  <a:lnTo>
                    <a:pt x="239701" y="888714"/>
                  </a:lnTo>
                  <a:lnTo>
                    <a:pt x="271413" y="864685"/>
                  </a:lnTo>
                  <a:lnTo>
                    <a:pt x="304013" y="843094"/>
                  </a:lnTo>
                  <a:lnTo>
                    <a:pt x="337300" y="823400"/>
                  </a:lnTo>
                  <a:lnTo>
                    <a:pt x="371073" y="805068"/>
                  </a:lnTo>
                  <a:lnTo>
                    <a:pt x="405130" y="787558"/>
                  </a:lnTo>
                  <a:lnTo>
                    <a:pt x="439268" y="770334"/>
                  </a:lnTo>
                  <a:lnTo>
                    <a:pt x="456306" y="761661"/>
                  </a:lnTo>
                  <a:lnTo>
                    <a:pt x="490190" y="743856"/>
                  </a:lnTo>
                  <a:lnTo>
                    <a:pt x="523653" y="724991"/>
                  </a:lnTo>
                  <a:lnTo>
                    <a:pt x="556493" y="704530"/>
                  </a:lnTo>
                  <a:lnTo>
                    <a:pt x="588508" y="681933"/>
                  </a:lnTo>
                  <a:lnTo>
                    <a:pt x="619497" y="656663"/>
                  </a:lnTo>
                  <a:lnTo>
                    <a:pt x="649258" y="628183"/>
                  </a:lnTo>
                  <a:lnTo>
                    <a:pt x="677590" y="595954"/>
                  </a:lnTo>
                  <a:lnTo>
                    <a:pt x="704292" y="559439"/>
                  </a:lnTo>
                  <a:lnTo>
                    <a:pt x="729160" y="518100"/>
                  </a:lnTo>
                  <a:lnTo>
                    <a:pt x="751996" y="471399"/>
                  </a:lnTo>
                  <a:lnTo>
                    <a:pt x="772595" y="418798"/>
                  </a:lnTo>
                  <a:lnTo>
                    <a:pt x="790758" y="359759"/>
                  </a:lnTo>
                  <a:lnTo>
                    <a:pt x="806282" y="293745"/>
                  </a:lnTo>
                  <a:lnTo>
                    <a:pt x="818967" y="220218"/>
                  </a:lnTo>
                  <a:lnTo>
                    <a:pt x="824181" y="180469"/>
                  </a:lnTo>
                  <a:lnTo>
                    <a:pt x="828609" y="138639"/>
                  </a:lnTo>
                  <a:lnTo>
                    <a:pt x="832227" y="94663"/>
                  </a:lnTo>
                  <a:lnTo>
                    <a:pt x="835009" y="48472"/>
                  </a:lnTo>
                  <a:lnTo>
                    <a:pt x="836930" y="0"/>
                  </a:lnTo>
                </a:path>
              </a:pathLst>
            </a:custGeom>
            <a:ln w="27939">
              <a:solidFill>
                <a:srgbClr val="FF3300"/>
              </a:solidFill>
            </a:ln>
          </p:spPr>
          <p:txBody>
            <a:bodyPr wrap="square" lIns="0" tIns="0" rIns="0" bIns="0" rtlCol="0"/>
            <a:lstStyle/>
            <a:p>
              <a:endParaRPr/>
            </a:p>
          </p:txBody>
        </p:sp>
        <p:sp>
          <p:nvSpPr>
            <p:cNvPr id="16" name="object 16"/>
            <p:cNvSpPr/>
            <p:nvPr/>
          </p:nvSpPr>
          <p:spPr>
            <a:xfrm>
              <a:off x="2623820" y="3505200"/>
              <a:ext cx="85090" cy="86360"/>
            </a:xfrm>
            <a:custGeom>
              <a:avLst/>
              <a:gdLst/>
              <a:ahLst/>
              <a:cxnLst/>
              <a:rect l="l" t="t" r="r" b="b"/>
              <a:pathLst>
                <a:path w="85089" h="86360">
                  <a:moveTo>
                    <a:pt x="43180" y="0"/>
                  </a:moveTo>
                  <a:lnTo>
                    <a:pt x="0" y="83820"/>
                  </a:lnTo>
                  <a:lnTo>
                    <a:pt x="85090" y="86360"/>
                  </a:lnTo>
                  <a:lnTo>
                    <a:pt x="43180" y="0"/>
                  </a:lnTo>
                  <a:close/>
                </a:path>
              </a:pathLst>
            </a:custGeom>
            <a:solidFill>
              <a:srgbClr val="FF3300"/>
            </a:solidFill>
          </p:spPr>
          <p:txBody>
            <a:bodyPr wrap="square" lIns="0" tIns="0" rIns="0" bIns="0" rtlCol="0"/>
            <a:lstStyle/>
            <a:p>
              <a:endParaRPr/>
            </a:p>
          </p:txBody>
        </p:sp>
        <p:sp>
          <p:nvSpPr>
            <p:cNvPr id="17" name="object 17"/>
            <p:cNvSpPr/>
            <p:nvPr/>
          </p:nvSpPr>
          <p:spPr>
            <a:xfrm>
              <a:off x="2590800" y="3124200"/>
              <a:ext cx="304800" cy="304800"/>
            </a:xfrm>
            <a:custGeom>
              <a:avLst/>
              <a:gdLst/>
              <a:ahLst/>
              <a:cxnLst/>
              <a:rect l="l" t="t" r="r" b="b"/>
              <a:pathLst>
                <a:path w="304800" h="304800">
                  <a:moveTo>
                    <a:pt x="152400" y="0"/>
                  </a:moveTo>
                  <a:lnTo>
                    <a:pt x="201411" y="7437"/>
                  </a:lnTo>
                  <a:lnTo>
                    <a:pt x="243352" y="28407"/>
                  </a:lnTo>
                  <a:lnTo>
                    <a:pt x="276026" y="60899"/>
                  </a:lnTo>
                  <a:lnTo>
                    <a:pt x="297240" y="102900"/>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2900"/>
                  </a:lnTo>
                  <a:lnTo>
                    <a:pt x="28773" y="60899"/>
                  </a:lnTo>
                  <a:lnTo>
                    <a:pt x="61447" y="28407"/>
                  </a:lnTo>
                  <a:lnTo>
                    <a:pt x="103388" y="7437"/>
                  </a:lnTo>
                  <a:lnTo>
                    <a:pt x="152400" y="0"/>
                  </a:lnTo>
                  <a:close/>
                </a:path>
                <a:path w="304800" h="304800">
                  <a:moveTo>
                    <a:pt x="0" y="0"/>
                  </a:moveTo>
                  <a:lnTo>
                    <a:pt x="0" y="0"/>
                  </a:lnTo>
                </a:path>
                <a:path w="304800" h="304800">
                  <a:moveTo>
                    <a:pt x="304800" y="304800"/>
                  </a:moveTo>
                  <a:lnTo>
                    <a:pt x="304800" y="304800"/>
                  </a:lnTo>
                </a:path>
              </a:pathLst>
            </a:custGeom>
            <a:ln w="28393">
              <a:solidFill>
                <a:srgbClr val="0000FF"/>
              </a:solidFill>
            </a:ln>
          </p:spPr>
          <p:txBody>
            <a:bodyPr wrap="square" lIns="0" tIns="0" rIns="0" bIns="0" rtlCol="0"/>
            <a:lstStyle/>
            <a:p>
              <a:endParaRPr/>
            </a:p>
          </p:txBody>
        </p:sp>
        <p:sp>
          <p:nvSpPr>
            <p:cNvPr id="18" name="object 18"/>
            <p:cNvSpPr/>
            <p:nvPr/>
          </p:nvSpPr>
          <p:spPr>
            <a:xfrm>
              <a:off x="1828800" y="2679700"/>
              <a:ext cx="609600" cy="2578100"/>
            </a:xfrm>
            <a:custGeom>
              <a:avLst/>
              <a:gdLst/>
              <a:ahLst/>
              <a:cxnLst/>
              <a:rect l="l" t="t" r="r" b="b"/>
              <a:pathLst>
                <a:path w="609600" h="2578100">
                  <a:moveTo>
                    <a:pt x="0" y="2578100"/>
                  </a:moveTo>
                  <a:lnTo>
                    <a:pt x="162" y="2521308"/>
                  </a:lnTo>
                  <a:lnTo>
                    <a:pt x="646" y="2466310"/>
                  </a:lnTo>
                  <a:lnTo>
                    <a:pt x="1446" y="2413070"/>
                  </a:lnTo>
                  <a:lnTo>
                    <a:pt x="2554" y="2361554"/>
                  </a:lnTo>
                  <a:lnTo>
                    <a:pt x="3965" y="2311728"/>
                  </a:lnTo>
                  <a:lnTo>
                    <a:pt x="5673" y="2263557"/>
                  </a:lnTo>
                  <a:lnTo>
                    <a:pt x="7671" y="2217007"/>
                  </a:lnTo>
                  <a:lnTo>
                    <a:pt x="9954" y="2172043"/>
                  </a:lnTo>
                  <a:lnTo>
                    <a:pt x="12514" y="2128631"/>
                  </a:lnTo>
                  <a:lnTo>
                    <a:pt x="15346" y="2086736"/>
                  </a:lnTo>
                  <a:lnTo>
                    <a:pt x="18444" y="2046324"/>
                  </a:lnTo>
                  <a:lnTo>
                    <a:pt x="21801" y="2007361"/>
                  </a:lnTo>
                  <a:lnTo>
                    <a:pt x="29269" y="1933642"/>
                  </a:lnTo>
                  <a:lnTo>
                    <a:pt x="37701" y="1865303"/>
                  </a:lnTo>
                  <a:lnTo>
                    <a:pt x="47046" y="1802069"/>
                  </a:lnTo>
                  <a:lnTo>
                    <a:pt x="57255" y="1743663"/>
                  </a:lnTo>
                  <a:lnTo>
                    <a:pt x="68278" y="1689811"/>
                  </a:lnTo>
                  <a:lnTo>
                    <a:pt x="80067" y="1640236"/>
                  </a:lnTo>
                  <a:lnTo>
                    <a:pt x="92571" y="1594663"/>
                  </a:lnTo>
                  <a:lnTo>
                    <a:pt x="105740" y="1552816"/>
                  </a:lnTo>
                  <a:lnTo>
                    <a:pt x="119526" y="1514420"/>
                  </a:lnTo>
                  <a:lnTo>
                    <a:pt x="141252" y="1462692"/>
                  </a:lnTo>
                  <a:lnTo>
                    <a:pt x="164085" y="1417177"/>
                  </a:lnTo>
                  <a:lnTo>
                    <a:pt x="187858" y="1376945"/>
                  </a:lnTo>
                  <a:lnTo>
                    <a:pt x="212404" y="1341064"/>
                  </a:lnTo>
                  <a:lnTo>
                    <a:pt x="237555" y="1308606"/>
                  </a:lnTo>
                  <a:lnTo>
                    <a:pt x="263144" y="1278638"/>
                  </a:lnTo>
                  <a:lnTo>
                    <a:pt x="289004" y="1250231"/>
                  </a:lnTo>
                  <a:lnTo>
                    <a:pt x="314968" y="1222455"/>
                  </a:lnTo>
                  <a:lnTo>
                    <a:pt x="323616" y="1213175"/>
                  </a:lnTo>
                  <a:lnTo>
                    <a:pt x="349457" y="1184792"/>
                  </a:lnTo>
                  <a:lnTo>
                    <a:pt x="375011" y="1154868"/>
                  </a:lnTo>
                  <a:lnTo>
                    <a:pt x="400110" y="1122473"/>
                  </a:lnTo>
                  <a:lnTo>
                    <a:pt x="424588" y="1086676"/>
                  </a:lnTo>
                  <a:lnTo>
                    <a:pt x="448276" y="1046547"/>
                  </a:lnTo>
                  <a:lnTo>
                    <a:pt x="471007" y="1001157"/>
                  </a:lnTo>
                  <a:lnTo>
                    <a:pt x="492615" y="949573"/>
                  </a:lnTo>
                  <a:lnTo>
                    <a:pt x="506313" y="911284"/>
                  </a:lnTo>
                  <a:lnTo>
                    <a:pt x="519387" y="869554"/>
                  </a:lnTo>
                  <a:lnTo>
                    <a:pt x="531789" y="824106"/>
                  </a:lnTo>
                  <a:lnTo>
                    <a:pt x="543468" y="774665"/>
                  </a:lnTo>
                  <a:lnTo>
                    <a:pt x="554374" y="720956"/>
                  </a:lnTo>
                  <a:lnTo>
                    <a:pt x="564459" y="662702"/>
                  </a:lnTo>
                  <a:lnTo>
                    <a:pt x="573672" y="599629"/>
                  </a:lnTo>
                  <a:lnTo>
                    <a:pt x="581964" y="531460"/>
                  </a:lnTo>
                  <a:lnTo>
                    <a:pt x="589286" y="457920"/>
                  </a:lnTo>
                  <a:lnTo>
                    <a:pt x="592567" y="419049"/>
                  </a:lnTo>
                  <a:lnTo>
                    <a:pt x="595587" y="378732"/>
                  </a:lnTo>
                  <a:lnTo>
                    <a:pt x="598340" y="336935"/>
                  </a:lnTo>
                  <a:lnTo>
                    <a:pt x="600819" y="293622"/>
                  </a:lnTo>
                  <a:lnTo>
                    <a:pt x="603018" y="248760"/>
                  </a:lnTo>
                  <a:lnTo>
                    <a:pt x="604931" y="202314"/>
                  </a:lnTo>
                  <a:lnTo>
                    <a:pt x="606552" y="154249"/>
                  </a:lnTo>
                  <a:lnTo>
                    <a:pt x="607875" y="104532"/>
                  </a:lnTo>
                  <a:lnTo>
                    <a:pt x="608892" y="53126"/>
                  </a:lnTo>
                  <a:lnTo>
                    <a:pt x="609600" y="0"/>
                  </a:lnTo>
                </a:path>
              </a:pathLst>
            </a:custGeom>
            <a:ln w="27940">
              <a:solidFill>
                <a:srgbClr val="FF3300"/>
              </a:solidFill>
            </a:ln>
          </p:spPr>
          <p:txBody>
            <a:bodyPr wrap="square" lIns="0" tIns="0" rIns="0" bIns="0" rtlCol="0"/>
            <a:lstStyle/>
            <a:p>
              <a:endParaRPr/>
            </a:p>
          </p:txBody>
        </p:sp>
        <p:sp>
          <p:nvSpPr>
            <p:cNvPr id="19" name="object 19"/>
            <p:cNvSpPr/>
            <p:nvPr/>
          </p:nvSpPr>
          <p:spPr>
            <a:xfrm>
              <a:off x="2395219" y="2590800"/>
              <a:ext cx="85090" cy="86360"/>
            </a:xfrm>
            <a:custGeom>
              <a:avLst/>
              <a:gdLst/>
              <a:ahLst/>
              <a:cxnLst/>
              <a:rect l="l" t="t" r="r" b="b"/>
              <a:pathLst>
                <a:path w="85089" h="86360">
                  <a:moveTo>
                    <a:pt x="43180" y="0"/>
                  </a:moveTo>
                  <a:lnTo>
                    <a:pt x="0" y="85089"/>
                  </a:lnTo>
                  <a:lnTo>
                    <a:pt x="85090" y="86360"/>
                  </a:lnTo>
                  <a:lnTo>
                    <a:pt x="43180" y="0"/>
                  </a:lnTo>
                  <a:close/>
                </a:path>
              </a:pathLst>
            </a:custGeom>
            <a:solidFill>
              <a:srgbClr val="FF3300"/>
            </a:solidFill>
          </p:spPr>
          <p:txBody>
            <a:bodyPr wrap="square" lIns="0" tIns="0" rIns="0" bIns="0" rtlCol="0"/>
            <a:lstStyle/>
            <a:p>
              <a:endParaRPr/>
            </a:p>
          </p:txBody>
        </p:sp>
        <p:sp>
          <p:nvSpPr>
            <p:cNvPr id="20" name="object 20"/>
            <p:cNvSpPr/>
            <p:nvPr/>
          </p:nvSpPr>
          <p:spPr>
            <a:xfrm>
              <a:off x="2590800" y="2362200"/>
              <a:ext cx="304800" cy="304800"/>
            </a:xfrm>
            <a:custGeom>
              <a:avLst/>
              <a:gdLst/>
              <a:ahLst/>
              <a:cxnLst/>
              <a:rect l="l" t="t" r="r" b="b"/>
              <a:pathLst>
                <a:path w="304800" h="304800">
                  <a:moveTo>
                    <a:pt x="152400" y="0"/>
                  </a:moveTo>
                  <a:lnTo>
                    <a:pt x="201411" y="7559"/>
                  </a:lnTo>
                  <a:lnTo>
                    <a:pt x="243352" y="28773"/>
                  </a:lnTo>
                  <a:lnTo>
                    <a:pt x="276026" y="61447"/>
                  </a:lnTo>
                  <a:lnTo>
                    <a:pt x="297240" y="103388"/>
                  </a:lnTo>
                  <a:lnTo>
                    <a:pt x="304800" y="152400"/>
                  </a:lnTo>
                  <a:lnTo>
                    <a:pt x="297240" y="201411"/>
                  </a:lnTo>
                  <a:lnTo>
                    <a:pt x="276026" y="243352"/>
                  </a:lnTo>
                  <a:lnTo>
                    <a:pt x="243352" y="276026"/>
                  </a:lnTo>
                  <a:lnTo>
                    <a:pt x="201411" y="297240"/>
                  </a:lnTo>
                  <a:lnTo>
                    <a:pt x="152400" y="304800"/>
                  </a:lnTo>
                  <a:lnTo>
                    <a:pt x="103388" y="297240"/>
                  </a:lnTo>
                  <a:lnTo>
                    <a:pt x="61447" y="276026"/>
                  </a:lnTo>
                  <a:lnTo>
                    <a:pt x="28773" y="243352"/>
                  </a:lnTo>
                  <a:lnTo>
                    <a:pt x="7559" y="201411"/>
                  </a:lnTo>
                  <a:lnTo>
                    <a:pt x="0" y="152400"/>
                  </a:lnTo>
                  <a:lnTo>
                    <a:pt x="7559" y="103388"/>
                  </a:lnTo>
                  <a:lnTo>
                    <a:pt x="28773" y="61447"/>
                  </a:lnTo>
                  <a:lnTo>
                    <a:pt x="61447" y="28773"/>
                  </a:lnTo>
                  <a:lnTo>
                    <a:pt x="103388" y="7559"/>
                  </a:lnTo>
                  <a:lnTo>
                    <a:pt x="152400" y="0"/>
                  </a:lnTo>
                  <a:close/>
                </a:path>
                <a:path w="304800" h="304800">
                  <a:moveTo>
                    <a:pt x="0" y="0"/>
                  </a:moveTo>
                  <a:lnTo>
                    <a:pt x="0" y="0"/>
                  </a:lnTo>
                </a:path>
                <a:path w="304800" h="304800">
                  <a:moveTo>
                    <a:pt x="304800" y="304800"/>
                  </a:moveTo>
                  <a:lnTo>
                    <a:pt x="304800" y="304800"/>
                  </a:lnTo>
                </a:path>
              </a:pathLst>
            </a:custGeom>
            <a:ln w="28393">
              <a:solidFill>
                <a:srgbClr val="0000FF"/>
              </a:solidFill>
            </a:ln>
          </p:spPr>
          <p:txBody>
            <a:bodyPr wrap="square" lIns="0" tIns="0" rIns="0" bIns="0" rtlCol="0"/>
            <a:lstStyle/>
            <a:p>
              <a:endParaRPr/>
            </a:p>
          </p:txBody>
        </p:sp>
        <p:sp>
          <p:nvSpPr>
            <p:cNvPr id="21" name="object 21"/>
            <p:cNvSpPr/>
            <p:nvPr/>
          </p:nvSpPr>
          <p:spPr>
            <a:xfrm>
              <a:off x="2364739" y="4337050"/>
              <a:ext cx="1823720" cy="1118870"/>
            </a:xfrm>
            <a:custGeom>
              <a:avLst/>
              <a:gdLst/>
              <a:ahLst/>
              <a:cxnLst/>
              <a:rect l="l" t="t" r="r" b="b"/>
              <a:pathLst>
                <a:path w="1823720" h="1118870">
                  <a:moveTo>
                    <a:pt x="1708150" y="0"/>
                  </a:moveTo>
                  <a:lnTo>
                    <a:pt x="383540" y="765810"/>
                  </a:lnTo>
                  <a:lnTo>
                    <a:pt x="326390" y="666750"/>
                  </a:lnTo>
                  <a:lnTo>
                    <a:pt x="0" y="1118870"/>
                  </a:lnTo>
                  <a:lnTo>
                    <a:pt x="554990" y="1062990"/>
                  </a:lnTo>
                  <a:lnTo>
                    <a:pt x="497840" y="963930"/>
                  </a:lnTo>
                  <a:lnTo>
                    <a:pt x="1823720" y="198119"/>
                  </a:lnTo>
                  <a:lnTo>
                    <a:pt x="1708150" y="0"/>
                  </a:lnTo>
                  <a:close/>
                </a:path>
              </a:pathLst>
            </a:custGeom>
            <a:solidFill>
              <a:srgbClr val="FF3300"/>
            </a:solidFill>
          </p:spPr>
          <p:txBody>
            <a:bodyPr wrap="square" lIns="0" tIns="0" rIns="0" bIns="0" rtlCol="0"/>
            <a:lstStyle/>
            <a:p>
              <a:endParaRPr/>
            </a:p>
          </p:txBody>
        </p:sp>
        <p:sp>
          <p:nvSpPr>
            <p:cNvPr id="22" name="object 22"/>
            <p:cNvSpPr/>
            <p:nvPr/>
          </p:nvSpPr>
          <p:spPr>
            <a:xfrm>
              <a:off x="2249169" y="4337050"/>
              <a:ext cx="1939289" cy="1118870"/>
            </a:xfrm>
            <a:custGeom>
              <a:avLst/>
              <a:gdLst/>
              <a:ahLst/>
              <a:cxnLst/>
              <a:rect l="l" t="t" r="r" b="b"/>
              <a:pathLst>
                <a:path w="1939289" h="1118870">
                  <a:moveTo>
                    <a:pt x="1823720" y="0"/>
                  </a:moveTo>
                  <a:lnTo>
                    <a:pt x="499110" y="765810"/>
                  </a:lnTo>
                  <a:lnTo>
                    <a:pt x="441960" y="666750"/>
                  </a:lnTo>
                  <a:lnTo>
                    <a:pt x="115569" y="1118870"/>
                  </a:lnTo>
                  <a:lnTo>
                    <a:pt x="670560" y="1062990"/>
                  </a:lnTo>
                  <a:lnTo>
                    <a:pt x="613410" y="963930"/>
                  </a:lnTo>
                  <a:lnTo>
                    <a:pt x="1939290" y="198119"/>
                  </a:lnTo>
                  <a:lnTo>
                    <a:pt x="1823720" y="0"/>
                  </a:lnTo>
                  <a:close/>
                </a:path>
                <a:path w="1939289" h="1118870">
                  <a:moveTo>
                    <a:pt x="0" y="922019"/>
                  </a:moveTo>
                  <a:lnTo>
                    <a:pt x="0" y="922019"/>
                  </a:lnTo>
                </a:path>
              </a:pathLst>
            </a:custGeom>
            <a:ln w="9344">
              <a:solidFill>
                <a:srgbClr val="000000"/>
              </a:solidFill>
            </a:ln>
          </p:spPr>
          <p:txBody>
            <a:bodyPr wrap="square" lIns="0" tIns="0" rIns="0" bIns="0" rtlCol="0"/>
            <a:lstStyle/>
            <a:p>
              <a:endParaRPr/>
            </a:p>
          </p:txBody>
        </p:sp>
      </p:grpSp>
      <p:sp>
        <p:nvSpPr>
          <p:cNvPr id="23" name="object 23"/>
          <p:cNvSpPr txBox="1"/>
          <p:nvPr/>
        </p:nvSpPr>
        <p:spPr>
          <a:xfrm>
            <a:off x="3382766" y="2360734"/>
            <a:ext cx="1409065" cy="243143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E5</a:t>
            </a:r>
            <a:endParaRPr sz="1800" dirty="0">
              <a:latin typeface="Times New Roman"/>
              <a:cs typeface="Times New Roman"/>
            </a:endParaRPr>
          </a:p>
          <a:p>
            <a:pPr>
              <a:lnSpc>
                <a:spcPct val="100000"/>
              </a:lnSpc>
              <a:spcBef>
                <a:spcPts val="25"/>
              </a:spcBef>
            </a:pPr>
            <a:endParaRPr sz="1750" dirty="0">
              <a:latin typeface="Times New Roman"/>
              <a:cs typeface="Times New Roman"/>
            </a:endParaRPr>
          </a:p>
          <a:p>
            <a:pPr marL="12700">
              <a:lnSpc>
                <a:spcPct val="100000"/>
              </a:lnSpc>
            </a:pPr>
            <a:r>
              <a:rPr sz="1800" b="1" spc="-5" dirty="0">
                <a:latin typeface="Times New Roman"/>
                <a:cs typeface="Times New Roman"/>
              </a:rPr>
              <a:t>E4</a:t>
            </a:r>
            <a:endParaRPr sz="1800" dirty="0">
              <a:latin typeface="Times New Roman"/>
              <a:cs typeface="Times New Roman"/>
            </a:endParaRPr>
          </a:p>
          <a:p>
            <a:pPr>
              <a:lnSpc>
                <a:spcPct val="100000"/>
              </a:lnSpc>
              <a:spcBef>
                <a:spcPts val="20"/>
              </a:spcBef>
            </a:pPr>
            <a:endParaRPr sz="2800" dirty="0">
              <a:latin typeface="Times New Roman"/>
              <a:cs typeface="Times New Roman"/>
            </a:endParaRPr>
          </a:p>
          <a:p>
            <a:pPr marL="12700">
              <a:lnSpc>
                <a:spcPct val="100000"/>
              </a:lnSpc>
            </a:pPr>
            <a:r>
              <a:rPr sz="1800" b="1" spc="-5" dirty="0">
                <a:latin typeface="Times New Roman"/>
                <a:cs typeface="Times New Roman"/>
              </a:rPr>
              <a:t>E3</a:t>
            </a:r>
            <a:endParaRPr sz="1800" dirty="0">
              <a:latin typeface="Times New Roman"/>
              <a:cs typeface="Times New Roman"/>
            </a:endParaRPr>
          </a:p>
          <a:p>
            <a:pPr>
              <a:lnSpc>
                <a:spcPct val="100000"/>
              </a:lnSpc>
            </a:pPr>
            <a:endParaRPr sz="2000" dirty="0">
              <a:latin typeface="Times New Roman"/>
              <a:cs typeface="Times New Roman"/>
            </a:endParaRPr>
          </a:p>
          <a:p>
            <a:pPr marL="12700">
              <a:lnSpc>
                <a:spcPct val="100000"/>
              </a:lnSpc>
            </a:pPr>
            <a:r>
              <a:rPr sz="1800" b="1" spc="-5" dirty="0">
                <a:latin typeface="Times New Roman"/>
                <a:cs typeface="Times New Roman"/>
              </a:rPr>
              <a:t>E2</a:t>
            </a:r>
            <a:endParaRPr sz="1800" dirty="0">
              <a:latin typeface="Times New Roman"/>
              <a:cs typeface="Times New Roman"/>
            </a:endParaRPr>
          </a:p>
          <a:p>
            <a:pPr marL="698500">
              <a:lnSpc>
                <a:spcPct val="100000"/>
              </a:lnSpc>
              <a:spcBef>
                <a:spcPts val="229"/>
              </a:spcBef>
            </a:pPr>
            <a:r>
              <a:rPr sz="1800" b="1" spc="-5" dirty="0">
                <a:latin typeface="Times New Roman"/>
                <a:cs typeface="Times New Roman"/>
              </a:rPr>
              <a:t>Photon</a:t>
            </a:r>
            <a:endParaRPr sz="1800" dirty="0">
              <a:latin typeface="Times New Roman"/>
              <a:cs typeface="Times New Roman"/>
            </a:endParaRPr>
          </a:p>
        </p:txBody>
      </p:sp>
      <p:sp>
        <p:nvSpPr>
          <p:cNvPr id="24" name="object 24"/>
          <p:cNvSpPr txBox="1">
            <a:spLocks noGrp="1"/>
          </p:cNvSpPr>
          <p:nvPr>
            <p:ph type="title"/>
          </p:nvPr>
        </p:nvSpPr>
        <p:spPr>
          <a:xfrm>
            <a:off x="381000" y="420546"/>
            <a:ext cx="8534400" cy="751488"/>
          </a:xfrm>
          <a:prstGeom prst="rect">
            <a:avLst/>
          </a:prstGeom>
        </p:spPr>
        <p:txBody>
          <a:bodyPr vert="horz" wrap="square" lIns="0" tIns="12700" rIns="0" bIns="0" rtlCol="0">
            <a:spAutoFit/>
          </a:bodyPr>
          <a:lstStyle/>
          <a:p>
            <a:pPr marL="12700" marR="5080">
              <a:lnSpc>
                <a:spcPct val="100000"/>
              </a:lnSpc>
              <a:spcBef>
                <a:spcPts val="100"/>
              </a:spcBef>
            </a:pPr>
            <a:r>
              <a:rPr sz="2400" spc="-5" dirty="0"/>
              <a:t>Not </a:t>
            </a:r>
            <a:r>
              <a:rPr sz="2400" dirty="0"/>
              <a:t>only </a:t>
            </a:r>
            <a:r>
              <a:rPr sz="2400" spc="-5" dirty="0"/>
              <a:t>can these </a:t>
            </a:r>
            <a:r>
              <a:rPr sz="2400" dirty="0"/>
              <a:t>atom</a:t>
            </a:r>
            <a:r>
              <a:rPr sz="2400" spc="-70" dirty="0"/>
              <a:t> </a:t>
            </a:r>
            <a:r>
              <a:rPr sz="2400" dirty="0"/>
              <a:t>only  </a:t>
            </a:r>
            <a:r>
              <a:rPr sz="2400" u="sng" spc="-5" dirty="0">
                <a:solidFill>
                  <a:srgbClr val="FF3300"/>
                </a:solidFill>
                <a:uFill>
                  <a:solidFill>
                    <a:srgbClr val="FF3300"/>
                  </a:solidFill>
                </a:uFill>
              </a:rPr>
              <a:t>EMIT</a:t>
            </a:r>
            <a:r>
              <a:rPr sz="2400" spc="-5" dirty="0">
                <a:solidFill>
                  <a:srgbClr val="FF3300"/>
                </a:solidFill>
              </a:rPr>
              <a:t> </a:t>
            </a:r>
            <a:r>
              <a:rPr sz="2400" spc="-10" dirty="0"/>
              <a:t>photons </a:t>
            </a:r>
            <a:r>
              <a:rPr sz="2400" dirty="0"/>
              <a:t>of a </a:t>
            </a:r>
            <a:r>
              <a:rPr sz="2400" spc="-5" dirty="0"/>
              <a:t>certain  frequency, </a:t>
            </a:r>
            <a:r>
              <a:rPr sz="2400" spc="-10" dirty="0"/>
              <a:t>but </a:t>
            </a:r>
            <a:r>
              <a:rPr sz="2400" spc="-5" dirty="0"/>
              <a:t>they can </a:t>
            </a:r>
            <a:r>
              <a:rPr sz="2400" dirty="0"/>
              <a:t>only  </a:t>
            </a:r>
            <a:r>
              <a:rPr sz="2400" u="sng" spc="-5" dirty="0">
                <a:solidFill>
                  <a:srgbClr val="FF3300"/>
                </a:solidFill>
                <a:uFill>
                  <a:solidFill>
                    <a:srgbClr val="FF3300"/>
                  </a:solidFill>
                </a:uFill>
              </a:rPr>
              <a:t>ABSORB</a:t>
            </a:r>
            <a:r>
              <a:rPr sz="2400" spc="-5" dirty="0">
                <a:solidFill>
                  <a:srgbClr val="FF3300"/>
                </a:solidFill>
              </a:rPr>
              <a:t> </a:t>
            </a:r>
            <a:r>
              <a:rPr sz="2400" spc="-5" dirty="0"/>
              <a:t>light </a:t>
            </a:r>
            <a:r>
              <a:rPr sz="2400" dirty="0"/>
              <a:t>of a </a:t>
            </a:r>
            <a:r>
              <a:rPr sz="2400" spc="-5" dirty="0"/>
              <a:t>certain  frequency.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7630" y="162559"/>
            <a:ext cx="6418580" cy="513080"/>
          </a:xfrm>
          <a:prstGeom prst="rect">
            <a:avLst/>
          </a:prstGeom>
        </p:spPr>
        <p:txBody>
          <a:bodyPr vert="horz" wrap="square" lIns="0" tIns="12700" rIns="0" bIns="0" rtlCol="0">
            <a:spAutoFit/>
          </a:bodyPr>
          <a:lstStyle/>
          <a:p>
            <a:pPr marL="12700">
              <a:lnSpc>
                <a:spcPct val="100000"/>
              </a:lnSpc>
              <a:spcBef>
                <a:spcPts val="100"/>
              </a:spcBef>
            </a:pPr>
            <a:r>
              <a:rPr sz="3200" spc="-5" dirty="0"/>
              <a:t>Heisenberg Uncertainty</a:t>
            </a:r>
            <a:r>
              <a:rPr sz="3200" spc="-10" dirty="0"/>
              <a:t> </a:t>
            </a:r>
            <a:r>
              <a:rPr sz="3200" spc="-5" dirty="0"/>
              <a:t>Principle</a:t>
            </a:r>
            <a:endParaRPr sz="3200"/>
          </a:p>
        </p:txBody>
      </p:sp>
      <p:sp>
        <p:nvSpPr>
          <p:cNvPr id="3" name="object 3"/>
          <p:cNvSpPr txBox="1"/>
          <p:nvPr/>
        </p:nvSpPr>
        <p:spPr>
          <a:xfrm>
            <a:off x="267970" y="948690"/>
            <a:ext cx="8562975" cy="2067560"/>
          </a:xfrm>
          <a:prstGeom prst="rect">
            <a:avLst/>
          </a:prstGeom>
        </p:spPr>
        <p:txBody>
          <a:bodyPr vert="horz" wrap="square" lIns="0" tIns="12700" rIns="0" bIns="0" rtlCol="0">
            <a:spAutoFit/>
          </a:bodyPr>
          <a:lstStyle/>
          <a:p>
            <a:pPr marL="12700" marR="5080" indent="237490" algn="just">
              <a:lnSpc>
                <a:spcPct val="100000"/>
              </a:lnSpc>
              <a:spcBef>
                <a:spcPts val="100"/>
              </a:spcBef>
            </a:pPr>
            <a:r>
              <a:rPr sz="2200" spc="-5" dirty="0">
                <a:latin typeface="Arial"/>
                <a:cs typeface="Arial"/>
              </a:rPr>
              <a:t>It states that only one of the “position” </a:t>
            </a:r>
            <a:r>
              <a:rPr sz="2200" dirty="0">
                <a:latin typeface="Arial"/>
                <a:cs typeface="Arial"/>
              </a:rPr>
              <a:t>or </a:t>
            </a:r>
            <a:r>
              <a:rPr sz="2200" spc="-5" dirty="0">
                <a:latin typeface="Arial"/>
                <a:cs typeface="Arial"/>
              </a:rPr>
              <a:t>“momentum” </a:t>
            </a:r>
            <a:r>
              <a:rPr sz="2200" dirty="0">
                <a:latin typeface="Arial"/>
                <a:cs typeface="Arial"/>
              </a:rPr>
              <a:t>can </a:t>
            </a:r>
            <a:r>
              <a:rPr sz="2200" spc="-5" dirty="0">
                <a:latin typeface="Arial"/>
                <a:cs typeface="Arial"/>
              </a:rPr>
              <a:t>be  measured accurately at </a:t>
            </a:r>
            <a:r>
              <a:rPr sz="2200" dirty="0">
                <a:latin typeface="Arial"/>
                <a:cs typeface="Arial"/>
              </a:rPr>
              <a:t>a </a:t>
            </a:r>
            <a:r>
              <a:rPr sz="2200" spc="-5" dirty="0">
                <a:latin typeface="Arial"/>
                <a:cs typeface="Arial"/>
              </a:rPr>
              <a:t>single moment </a:t>
            </a:r>
            <a:r>
              <a:rPr sz="2200" spc="-10" dirty="0">
                <a:latin typeface="Arial"/>
                <a:cs typeface="Arial"/>
              </a:rPr>
              <a:t>within </a:t>
            </a:r>
            <a:r>
              <a:rPr sz="2200" dirty="0">
                <a:latin typeface="Arial"/>
                <a:cs typeface="Arial"/>
              </a:rPr>
              <a:t>the </a:t>
            </a:r>
            <a:r>
              <a:rPr sz="2200" spc="-5" dirty="0">
                <a:latin typeface="Arial"/>
                <a:cs typeface="Arial"/>
              </a:rPr>
              <a:t>instrumental  limit.</a:t>
            </a:r>
            <a:endParaRPr sz="2200">
              <a:latin typeface="Arial"/>
              <a:cs typeface="Arial"/>
            </a:endParaRPr>
          </a:p>
          <a:p>
            <a:pPr marL="3789679">
              <a:lnSpc>
                <a:spcPts val="1920"/>
              </a:lnSpc>
            </a:pPr>
            <a:r>
              <a:rPr sz="2200" spc="-5" dirty="0">
                <a:latin typeface="Arial"/>
                <a:cs typeface="Arial"/>
              </a:rPr>
              <a:t>or</a:t>
            </a:r>
            <a:endParaRPr sz="2200">
              <a:latin typeface="Arial"/>
              <a:cs typeface="Arial"/>
            </a:endParaRPr>
          </a:p>
          <a:p>
            <a:pPr marL="12700" marR="5715" indent="311150">
              <a:lnSpc>
                <a:spcPct val="100000"/>
              </a:lnSpc>
              <a:spcBef>
                <a:spcPts val="960"/>
              </a:spcBef>
              <a:tabLst>
                <a:tab pos="641350" algn="l"/>
                <a:tab pos="1006475" algn="l"/>
                <a:tab pos="2490470" algn="l"/>
                <a:tab pos="2887345" algn="l"/>
                <a:tab pos="4137660" algn="l"/>
                <a:tab pos="4844415" algn="l"/>
                <a:tab pos="5394960" algn="l"/>
                <a:tab pos="6521450" algn="l"/>
                <a:tab pos="7150734" algn="l"/>
              </a:tabLst>
            </a:pPr>
            <a:r>
              <a:rPr sz="2200" spc="-5" dirty="0">
                <a:latin typeface="Arial"/>
                <a:cs typeface="Arial"/>
              </a:rPr>
              <a:t>I</a:t>
            </a:r>
            <a:r>
              <a:rPr sz="2200" dirty="0">
                <a:latin typeface="Arial"/>
                <a:cs typeface="Arial"/>
              </a:rPr>
              <a:t>t	</a:t>
            </a:r>
            <a:r>
              <a:rPr sz="2200" spc="-5" dirty="0">
                <a:latin typeface="Arial"/>
                <a:cs typeface="Arial"/>
              </a:rPr>
              <a:t>i</a:t>
            </a:r>
            <a:r>
              <a:rPr sz="2200" dirty="0">
                <a:latin typeface="Arial"/>
                <a:cs typeface="Arial"/>
              </a:rPr>
              <a:t>s	</a:t>
            </a:r>
            <a:r>
              <a:rPr sz="2200" spc="-5" dirty="0">
                <a:latin typeface="Arial"/>
                <a:cs typeface="Arial"/>
              </a:rPr>
              <a:t>i</a:t>
            </a:r>
            <a:r>
              <a:rPr sz="2200" dirty="0">
                <a:latin typeface="Arial"/>
                <a:cs typeface="Arial"/>
              </a:rPr>
              <a:t>m</a:t>
            </a:r>
            <a:r>
              <a:rPr sz="2200" spc="-5" dirty="0">
                <a:latin typeface="Arial"/>
                <a:cs typeface="Arial"/>
              </a:rPr>
              <a:t>p</a:t>
            </a:r>
            <a:r>
              <a:rPr sz="2200" dirty="0">
                <a:latin typeface="Arial"/>
                <a:cs typeface="Arial"/>
              </a:rPr>
              <a:t>oss</a:t>
            </a:r>
            <a:r>
              <a:rPr sz="2200" spc="5" dirty="0">
                <a:latin typeface="Arial"/>
                <a:cs typeface="Arial"/>
              </a:rPr>
              <a:t>i</a:t>
            </a:r>
            <a:r>
              <a:rPr sz="2200" spc="-5" dirty="0">
                <a:latin typeface="Arial"/>
                <a:cs typeface="Arial"/>
              </a:rPr>
              <a:t>bl</a:t>
            </a:r>
            <a:r>
              <a:rPr sz="2200" dirty="0">
                <a:latin typeface="Arial"/>
                <a:cs typeface="Arial"/>
              </a:rPr>
              <a:t>e	</a:t>
            </a:r>
            <a:r>
              <a:rPr sz="2200" spc="5" dirty="0">
                <a:latin typeface="Arial"/>
                <a:cs typeface="Arial"/>
              </a:rPr>
              <a:t>t</a:t>
            </a:r>
            <a:r>
              <a:rPr sz="2200" dirty="0">
                <a:latin typeface="Arial"/>
                <a:cs typeface="Arial"/>
              </a:rPr>
              <a:t>o	</a:t>
            </a:r>
            <a:r>
              <a:rPr sz="2200" spc="-5" dirty="0">
                <a:latin typeface="Arial"/>
                <a:cs typeface="Arial"/>
              </a:rPr>
              <a:t>m</a:t>
            </a:r>
            <a:r>
              <a:rPr sz="2200" dirty="0">
                <a:latin typeface="Arial"/>
                <a:cs typeface="Arial"/>
              </a:rPr>
              <a:t>e</a:t>
            </a:r>
            <a:r>
              <a:rPr sz="2200" spc="-5" dirty="0">
                <a:latin typeface="Arial"/>
                <a:cs typeface="Arial"/>
              </a:rPr>
              <a:t>a</a:t>
            </a:r>
            <a:r>
              <a:rPr sz="2200" dirty="0">
                <a:latin typeface="Arial"/>
                <a:cs typeface="Arial"/>
              </a:rPr>
              <a:t>su</a:t>
            </a:r>
            <a:r>
              <a:rPr sz="2200" spc="-5" dirty="0">
                <a:latin typeface="Arial"/>
                <a:cs typeface="Arial"/>
              </a:rPr>
              <a:t>r</a:t>
            </a:r>
            <a:r>
              <a:rPr sz="2200" dirty="0">
                <a:latin typeface="Arial"/>
                <a:cs typeface="Arial"/>
              </a:rPr>
              <a:t>e	</a:t>
            </a:r>
            <a:r>
              <a:rPr sz="2200" spc="-5" dirty="0">
                <a:latin typeface="Arial"/>
                <a:cs typeface="Arial"/>
              </a:rPr>
              <a:t>b</a:t>
            </a:r>
            <a:r>
              <a:rPr sz="2200" dirty="0">
                <a:latin typeface="Arial"/>
                <a:cs typeface="Arial"/>
              </a:rPr>
              <a:t>o</a:t>
            </a:r>
            <a:r>
              <a:rPr sz="2200" spc="-5" dirty="0">
                <a:latin typeface="Arial"/>
                <a:cs typeface="Arial"/>
              </a:rPr>
              <a:t>t</a:t>
            </a:r>
            <a:r>
              <a:rPr sz="2200" dirty="0">
                <a:latin typeface="Arial"/>
                <a:cs typeface="Arial"/>
              </a:rPr>
              <a:t>h	</a:t>
            </a:r>
            <a:r>
              <a:rPr sz="2200" spc="-5" dirty="0">
                <a:latin typeface="Arial"/>
                <a:cs typeface="Arial"/>
              </a:rPr>
              <a:t>th</a:t>
            </a:r>
            <a:r>
              <a:rPr sz="2200" dirty="0">
                <a:latin typeface="Arial"/>
                <a:cs typeface="Arial"/>
              </a:rPr>
              <a:t>e	p</a:t>
            </a:r>
            <a:r>
              <a:rPr sz="2200" spc="-5" dirty="0">
                <a:latin typeface="Arial"/>
                <a:cs typeface="Arial"/>
              </a:rPr>
              <a:t>o</a:t>
            </a:r>
            <a:r>
              <a:rPr sz="2200" dirty="0">
                <a:latin typeface="Arial"/>
                <a:cs typeface="Arial"/>
              </a:rPr>
              <a:t>s</a:t>
            </a:r>
            <a:r>
              <a:rPr sz="2200" spc="5" dirty="0">
                <a:latin typeface="Arial"/>
                <a:cs typeface="Arial"/>
              </a:rPr>
              <a:t>i</a:t>
            </a:r>
            <a:r>
              <a:rPr sz="2200" spc="-5" dirty="0">
                <a:latin typeface="Arial"/>
                <a:cs typeface="Arial"/>
              </a:rPr>
              <a:t>ti</a:t>
            </a:r>
            <a:r>
              <a:rPr sz="2200" dirty="0">
                <a:latin typeface="Arial"/>
                <a:cs typeface="Arial"/>
              </a:rPr>
              <a:t>on	a</a:t>
            </a:r>
            <a:r>
              <a:rPr sz="2200" spc="-5" dirty="0">
                <a:latin typeface="Arial"/>
                <a:cs typeface="Arial"/>
              </a:rPr>
              <a:t>n</a:t>
            </a:r>
            <a:r>
              <a:rPr sz="2200" dirty="0">
                <a:latin typeface="Arial"/>
                <a:cs typeface="Arial"/>
              </a:rPr>
              <a:t>d	</a:t>
            </a:r>
            <a:r>
              <a:rPr sz="2200" spc="-5" dirty="0">
                <a:latin typeface="Arial"/>
                <a:cs typeface="Arial"/>
              </a:rPr>
              <a:t>m</a:t>
            </a:r>
            <a:r>
              <a:rPr sz="2200" dirty="0">
                <a:latin typeface="Arial"/>
                <a:cs typeface="Arial"/>
              </a:rPr>
              <a:t>o</a:t>
            </a:r>
            <a:r>
              <a:rPr sz="2200" spc="-5" dirty="0">
                <a:latin typeface="Arial"/>
                <a:cs typeface="Arial"/>
              </a:rPr>
              <a:t>m</a:t>
            </a:r>
            <a:r>
              <a:rPr sz="2200" dirty="0">
                <a:latin typeface="Arial"/>
                <a:cs typeface="Arial"/>
              </a:rPr>
              <a:t>e</a:t>
            </a:r>
            <a:r>
              <a:rPr sz="2200" spc="-5" dirty="0">
                <a:latin typeface="Arial"/>
                <a:cs typeface="Arial"/>
              </a:rPr>
              <a:t>nt</a:t>
            </a:r>
            <a:r>
              <a:rPr sz="2200" dirty="0">
                <a:latin typeface="Arial"/>
                <a:cs typeface="Arial"/>
              </a:rPr>
              <a:t>um  </a:t>
            </a:r>
            <a:r>
              <a:rPr sz="2200" spc="-5" dirty="0">
                <a:latin typeface="Arial"/>
                <a:cs typeface="Arial"/>
              </a:rPr>
              <a:t>simultaneously </a:t>
            </a:r>
            <a:r>
              <a:rPr sz="2200" spc="-10" dirty="0">
                <a:latin typeface="Arial"/>
                <a:cs typeface="Arial"/>
              </a:rPr>
              <a:t>with </a:t>
            </a:r>
            <a:r>
              <a:rPr sz="2200" spc="-5" dirty="0">
                <a:latin typeface="Arial"/>
                <a:cs typeface="Arial"/>
              </a:rPr>
              <a:t>unlimited</a:t>
            </a:r>
            <a:r>
              <a:rPr sz="2200" spc="5" dirty="0">
                <a:latin typeface="Arial"/>
                <a:cs typeface="Arial"/>
              </a:rPr>
              <a:t> </a:t>
            </a:r>
            <a:r>
              <a:rPr sz="2200" spc="-5" dirty="0">
                <a:latin typeface="Arial"/>
                <a:cs typeface="Arial"/>
              </a:rPr>
              <a:t>accuracy.</a:t>
            </a:r>
            <a:endParaRPr sz="2200">
              <a:latin typeface="Arial"/>
              <a:cs typeface="Arial"/>
            </a:endParaRPr>
          </a:p>
        </p:txBody>
      </p:sp>
      <p:sp>
        <p:nvSpPr>
          <p:cNvPr id="4" name="object 4"/>
          <p:cNvSpPr txBox="1"/>
          <p:nvPr/>
        </p:nvSpPr>
        <p:spPr>
          <a:xfrm>
            <a:off x="2057400" y="3164840"/>
            <a:ext cx="3162935" cy="835660"/>
          </a:xfrm>
          <a:prstGeom prst="rect">
            <a:avLst/>
          </a:prstGeom>
        </p:spPr>
        <p:txBody>
          <a:bodyPr vert="horz" wrap="square" lIns="0" tIns="12700" rIns="0" bIns="0" rtlCol="0">
            <a:spAutoFit/>
          </a:bodyPr>
          <a:lstStyle/>
          <a:p>
            <a:pPr marL="12700" marR="5080">
              <a:lnSpc>
                <a:spcPct val="120800"/>
              </a:lnSpc>
              <a:spcBef>
                <a:spcPts val="100"/>
              </a:spcBef>
            </a:pPr>
            <a:r>
              <a:rPr sz="2200" spc="-5" dirty="0">
                <a:latin typeface="Arial"/>
                <a:cs typeface="Arial"/>
              </a:rPr>
              <a:t>uncertainty in position  uncertainty in</a:t>
            </a:r>
            <a:r>
              <a:rPr sz="2200" spc="-50" dirty="0">
                <a:latin typeface="Arial"/>
                <a:cs typeface="Arial"/>
              </a:rPr>
              <a:t> </a:t>
            </a:r>
            <a:r>
              <a:rPr sz="2200" spc="-5" dirty="0">
                <a:latin typeface="Arial"/>
                <a:cs typeface="Arial"/>
              </a:rPr>
              <a:t>momentum</a:t>
            </a:r>
            <a:endParaRPr sz="2200">
              <a:latin typeface="Arial"/>
              <a:cs typeface="Arial"/>
            </a:endParaRPr>
          </a:p>
        </p:txBody>
      </p:sp>
      <p:sp>
        <p:nvSpPr>
          <p:cNvPr id="5" name="object 5"/>
          <p:cNvSpPr txBox="1"/>
          <p:nvPr/>
        </p:nvSpPr>
        <p:spPr>
          <a:xfrm>
            <a:off x="778509" y="3116579"/>
            <a:ext cx="1054100" cy="911860"/>
          </a:xfrm>
          <a:prstGeom prst="rect">
            <a:avLst/>
          </a:prstGeom>
        </p:spPr>
        <p:txBody>
          <a:bodyPr vert="horz" wrap="square" lIns="0" tIns="12700" rIns="0" bIns="0" rtlCol="0">
            <a:spAutoFit/>
          </a:bodyPr>
          <a:lstStyle/>
          <a:p>
            <a:pPr marL="190500">
              <a:lnSpc>
                <a:spcPct val="100000"/>
              </a:lnSpc>
              <a:spcBef>
                <a:spcPts val="100"/>
              </a:spcBef>
            </a:pPr>
            <a:r>
              <a:rPr sz="2850" spc="-20" dirty="0">
                <a:latin typeface="Symbol"/>
                <a:cs typeface="Symbol"/>
              </a:rPr>
              <a:t></a:t>
            </a:r>
            <a:r>
              <a:rPr sz="2850" i="1" spc="-20" dirty="0">
                <a:latin typeface="Times New Roman"/>
                <a:cs typeface="Times New Roman"/>
              </a:rPr>
              <a:t>x</a:t>
            </a:r>
            <a:r>
              <a:rPr sz="2850" i="1" spc="-155" dirty="0">
                <a:latin typeface="Times New Roman"/>
                <a:cs typeface="Times New Roman"/>
              </a:rPr>
              <a:t> </a:t>
            </a:r>
            <a:r>
              <a:rPr sz="2850" spc="-40" dirty="0">
                <a:latin typeface="Symbol"/>
                <a:cs typeface="Symbol"/>
              </a:rPr>
              <a:t></a:t>
            </a:r>
            <a:endParaRPr sz="2850">
              <a:latin typeface="Symbol"/>
              <a:cs typeface="Symbol"/>
            </a:endParaRPr>
          </a:p>
          <a:p>
            <a:pPr marL="38100">
              <a:lnSpc>
                <a:spcPct val="100000"/>
              </a:lnSpc>
              <a:spcBef>
                <a:spcPts val="140"/>
              </a:spcBef>
            </a:pPr>
            <a:r>
              <a:rPr sz="2850" spc="20" dirty="0">
                <a:latin typeface="Symbol"/>
                <a:cs typeface="Symbol"/>
              </a:rPr>
              <a:t></a:t>
            </a:r>
            <a:r>
              <a:rPr sz="2850" i="1" spc="20" dirty="0">
                <a:latin typeface="Times New Roman"/>
                <a:cs typeface="Times New Roman"/>
              </a:rPr>
              <a:t>p</a:t>
            </a:r>
            <a:r>
              <a:rPr sz="2475" i="1" spc="30" baseline="-23569" dirty="0">
                <a:latin typeface="Times New Roman"/>
                <a:cs typeface="Times New Roman"/>
              </a:rPr>
              <a:t>x</a:t>
            </a:r>
            <a:r>
              <a:rPr sz="2475" i="1" spc="660" baseline="-23569" dirty="0">
                <a:latin typeface="Times New Roman"/>
                <a:cs typeface="Times New Roman"/>
              </a:rPr>
              <a:t> </a:t>
            </a:r>
            <a:r>
              <a:rPr sz="2850" spc="-40" dirty="0">
                <a:latin typeface="Symbol"/>
                <a:cs typeface="Symbol"/>
              </a:rPr>
              <a:t></a:t>
            </a:r>
            <a:endParaRPr sz="2850">
              <a:latin typeface="Symbol"/>
              <a:cs typeface="Symbol"/>
            </a:endParaRPr>
          </a:p>
        </p:txBody>
      </p:sp>
      <p:sp>
        <p:nvSpPr>
          <p:cNvPr id="15" name="object 15"/>
          <p:cNvSpPr txBox="1"/>
          <p:nvPr/>
        </p:nvSpPr>
        <p:spPr>
          <a:xfrm>
            <a:off x="3409950" y="5520690"/>
            <a:ext cx="117475" cy="274320"/>
          </a:xfrm>
          <a:prstGeom prst="rect">
            <a:avLst/>
          </a:prstGeom>
        </p:spPr>
        <p:txBody>
          <a:bodyPr vert="horz" wrap="square" lIns="0" tIns="16510" rIns="0" bIns="0" rtlCol="0">
            <a:spAutoFit/>
          </a:bodyPr>
          <a:lstStyle/>
          <a:p>
            <a:pPr marL="12700">
              <a:lnSpc>
                <a:spcPct val="100000"/>
              </a:lnSpc>
              <a:spcBef>
                <a:spcPts val="130"/>
              </a:spcBef>
            </a:pPr>
            <a:r>
              <a:rPr sz="1600" i="1" spc="10" dirty="0">
                <a:latin typeface="Times New Roman"/>
                <a:cs typeface="Times New Roman"/>
              </a:rPr>
              <a:t>x</a:t>
            </a:r>
            <a:endParaRPr sz="1600">
              <a:latin typeface="Times New Roman"/>
              <a:cs typeface="Times New Roman"/>
            </a:endParaRPr>
          </a:p>
        </p:txBody>
      </p:sp>
      <p:sp>
        <p:nvSpPr>
          <p:cNvPr id="16" name="object 16"/>
          <p:cNvSpPr txBox="1"/>
          <p:nvPr/>
        </p:nvSpPr>
        <p:spPr>
          <a:xfrm>
            <a:off x="233679" y="5285740"/>
            <a:ext cx="8038465" cy="459740"/>
          </a:xfrm>
          <a:prstGeom prst="rect">
            <a:avLst/>
          </a:prstGeom>
        </p:spPr>
        <p:txBody>
          <a:bodyPr vert="horz" wrap="square" lIns="0" tIns="12700" rIns="0" bIns="0" rtlCol="0">
            <a:spAutoFit/>
          </a:bodyPr>
          <a:lstStyle/>
          <a:p>
            <a:pPr marL="12700">
              <a:lnSpc>
                <a:spcPct val="100000"/>
              </a:lnSpc>
              <a:spcBef>
                <a:spcPts val="100"/>
              </a:spcBef>
              <a:tabLst>
                <a:tab pos="1979295" algn="l"/>
                <a:tab pos="2511425" algn="l"/>
                <a:tab pos="3317875" algn="l"/>
              </a:tabLst>
            </a:pPr>
            <a:r>
              <a:rPr sz="2200" spc="-5" dirty="0">
                <a:latin typeface="Arial"/>
                <a:cs typeface="Arial"/>
              </a:rPr>
              <a:t>The</a:t>
            </a:r>
            <a:r>
              <a:rPr sz="2200" dirty="0">
                <a:latin typeface="Arial"/>
                <a:cs typeface="Arial"/>
              </a:rPr>
              <a:t> </a:t>
            </a:r>
            <a:r>
              <a:rPr sz="2200" spc="-5" dirty="0">
                <a:latin typeface="Arial"/>
                <a:cs typeface="Arial"/>
              </a:rPr>
              <a:t>product</a:t>
            </a:r>
            <a:r>
              <a:rPr sz="2200" spc="10" dirty="0">
                <a:latin typeface="Arial"/>
                <a:cs typeface="Arial"/>
              </a:rPr>
              <a:t> </a:t>
            </a:r>
            <a:r>
              <a:rPr sz="2200" spc="-5" dirty="0">
                <a:latin typeface="Arial"/>
                <a:cs typeface="Arial"/>
              </a:rPr>
              <a:t>of	</a:t>
            </a:r>
            <a:r>
              <a:rPr sz="4275" spc="-30" baseline="5847" dirty="0">
                <a:latin typeface="Symbol"/>
                <a:cs typeface="Symbol"/>
              </a:rPr>
              <a:t></a:t>
            </a:r>
            <a:r>
              <a:rPr sz="4275" i="1" spc="-30" baseline="5847" dirty="0">
                <a:latin typeface="Times New Roman"/>
                <a:cs typeface="Times New Roman"/>
              </a:rPr>
              <a:t>x	</a:t>
            </a:r>
            <a:r>
              <a:rPr sz="2200" dirty="0">
                <a:latin typeface="Arial"/>
                <a:cs typeface="Arial"/>
              </a:rPr>
              <a:t>&amp;</a:t>
            </a:r>
            <a:r>
              <a:rPr sz="2200" spc="55" dirty="0">
                <a:latin typeface="Arial"/>
                <a:cs typeface="Arial"/>
              </a:rPr>
              <a:t> </a:t>
            </a:r>
            <a:r>
              <a:rPr sz="2800" spc="-15" dirty="0">
                <a:latin typeface="Symbol"/>
                <a:cs typeface="Symbol"/>
              </a:rPr>
              <a:t></a:t>
            </a:r>
            <a:r>
              <a:rPr sz="2800" i="1" spc="-15" dirty="0">
                <a:latin typeface="Times New Roman"/>
                <a:cs typeface="Times New Roman"/>
              </a:rPr>
              <a:t>p	</a:t>
            </a:r>
            <a:r>
              <a:rPr sz="2200" dirty="0">
                <a:latin typeface="Arial"/>
                <a:cs typeface="Arial"/>
              </a:rPr>
              <a:t>of an </a:t>
            </a:r>
            <a:r>
              <a:rPr sz="2200" spc="-5" dirty="0">
                <a:latin typeface="Arial"/>
                <a:cs typeface="Arial"/>
              </a:rPr>
              <a:t>object </a:t>
            </a:r>
            <a:r>
              <a:rPr sz="2200" spc="-5">
                <a:latin typeface="Arial"/>
                <a:cs typeface="Arial"/>
              </a:rPr>
              <a:t>is greate </a:t>
            </a:r>
            <a:r>
              <a:rPr sz="2200" dirty="0">
                <a:latin typeface="Arial"/>
                <a:cs typeface="Arial"/>
              </a:rPr>
              <a:t>than </a:t>
            </a:r>
            <a:r>
              <a:rPr sz="2200" spc="-5" dirty="0">
                <a:latin typeface="Arial"/>
                <a:cs typeface="Arial"/>
              </a:rPr>
              <a:t>or equal</a:t>
            </a:r>
            <a:r>
              <a:rPr sz="2200" spc="-45" dirty="0">
                <a:latin typeface="Arial"/>
                <a:cs typeface="Arial"/>
              </a:rPr>
              <a:t> </a:t>
            </a:r>
            <a:r>
              <a:rPr sz="2200" spc="-5" dirty="0">
                <a:latin typeface="Arial"/>
                <a:cs typeface="Arial"/>
              </a:rPr>
              <a:t>to</a:t>
            </a:r>
            <a:endParaRPr sz="22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29327" y="5176927"/>
            <a:ext cx="542925" cy="390525"/>
            <a:chOff x="5329327" y="5176927"/>
            <a:chExt cx="542925" cy="390525"/>
          </a:xfrm>
        </p:grpSpPr>
        <p:sp>
          <p:nvSpPr>
            <p:cNvPr id="3" name="object 3"/>
            <p:cNvSpPr/>
            <p:nvPr/>
          </p:nvSpPr>
          <p:spPr>
            <a:xfrm>
              <a:off x="5334000" y="5181600"/>
              <a:ext cx="533400" cy="381000"/>
            </a:xfrm>
            <a:custGeom>
              <a:avLst/>
              <a:gdLst/>
              <a:ahLst/>
              <a:cxnLst/>
              <a:rect l="l" t="t" r="r" b="b"/>
              <a:pathLst>
                <a:path w="533400" h="381000">
                  <a:moveTo>
                    <a:pt x="266700" y="0"/>
                  </a:moveTo>
                  <a:lnTo>
                    <a:pt x="211849" y="3757"/>
                  </a:lnTo>
                  <a:lnTo>
                    <a:pt x="161270" y="14585"/>
                  </a:lnTo>
                  <a:lnTo>
                    <a:pt x="115899" y="31812"/>
                  </a:lnTo>
                  <a:lnTo>
                    <a:pt x="76676" y="54768"/>
                  </a:lnTo>
                  <a:lnTo>
                    <a:pt x="44536" y="82785"/>
                  </a:lnTo>
                  <a:lnTo>
                    <a:pt x="20419" y="115192"/>
                  </a:lnTo>
                  <a:lnTo>
                    <a:pt x="5261" y="151320"/>
                  </a:lnTo>
                  <a:lnTo>
                    <a:pt x="0" y="190500"/>
                  </a:lnTo>
                  <a:lnTo>
                    <a:pt x="5261" y="229679"/>
                  </a:lnTo>
                  <a:lnTo>
                    <a:pt x="20419" y="265807"/>
                  </a:lnTo>
                  <a:lnTo>
                    <a:pt x="44536" y="298214"/>
                  </a:lnTo>
                  <a:lnTo>
                    <a:pt x="76676" y="326231"/>
                  </a:lnTo>
                  <a:lnTo>
                    <a:pt x="115899" y="349187"/>
                  </a:lnTo>
                  <a:lnTo>
                    <a:pt x="161270" y="366414"/>
                  </a:lnTo>
                  <a:lnTo>
                    <a:pt x="211849" y="377242"/>
                  </a:lnTo>
                  <a:lnTo>
                    <a:pt x="266700" y="381000"/>
                  </a:lnTo>
                  <a:lnTo>
                    <a:pt x="321550" y="377242"/>
                  </a:lnTo>
                  <a:lnTo>
                    <a:pt x="372129" y="366414"/>
                  </a:lnTo>
                  <a:lnTo>
                    <a:pt x="417500" y="349187"/>
                  </a:lnTo>
                  <a:lnTo>
                    <a:pt x="456723" y="326231"/>
                  </a:lnTo>
                  <a:lnTo>
                    <a:pt x="488863" y="298214"/>
                  </a:lnTo>
                  <a:lnTo>
                    <a:pt x="512980" y="265807"/>
                  </a:lnTo>
                  <a:lnTo>
                    <a:pt x="528138" y="229679"/>
                  </a:lnTo>
                  <a:lnTo>
                    <a:pt x="533400" y="190500"/>
                  </a:lnTo>
                  <a:lnTo>
                    <a:pt x="528138" y="151320"/>
                  </a:lnTo>
                  <a:lnTo>
                    <a:pt x="512980" y="115192"/>
                  </a:lnTo>
                  <a:lnTo>
                    <a:pt x="488863" y="82785"/>
                  </a:lnTo>
                  <a:lnTo>
                    <a:pt x="456723" y="54768"/>
                  </a:lnTo>
                  <a:lnTo>
                    <a:pt x="417500" y="31812"/>
                  </a:lnTo>
                  <a:lnTo>
                    <a:pt x="372129" y="14585"/>
                  </a:lnTo>
                  <a:lnTo>
                    <a:pt x="321550" y="3757"/>
                  </a:lnTo>
                  <a:lnTo>
                    <a:pt x="266700" y="0"/>
                  </a:lnTo>
                  <a:close/>
                </a:path>
              </a:pathLst>
            </a:custGeom>
            <a:solidFill>
              <a:srgbClr val="00CC99"/>
            </a:solidFill>
          </p:spPr>
          <p:txBody>
            <a:bodyPr wrap="square" lIns="0" tIns="0" rIns="0" bIns="0" rtlCol="0"/>
            <a:lstStyle/>
            <a:p>
              <a:endParaRPr/>
            </a:p>
          </p:txBody>
        </p:sp>
        <p:sp>
          <p:nvSpPr>
            <p:cNvPr id="4" name="object 4"/>
            <p:cNvSpPr/>
            <p:nvPr/>
          </p:nvSpPr>
          <p:spPr>
            <a:xfrm>
              <a:off x="5334000" y="5181600"/>
              <a:ext cx="533400" cy="381000"/>
            </a:xfrm>
            <a:custGeom>
              <a:avLst/>
              <a:gdLst/>
              <a:ahLst/>
              <a:cxnLst/>
              <a:rect l="l" t="t" r="r" b="b"/>
              <a:pathLst>
                <a:path w="533400" h="381000">
                  <a:moveTo>
                    <a:pt x="266700" y="0"/>
                  </a:moveTo>
                  <a:lnTo>
                    <a:pt x="321550" y="3757"/>
                  </a:lnTo>
                  <a:lnTo>
                    <a:pt x="372129" y="14585"/>
                  </a:lnTo>
                  <a:lnTo>
                    <a:pt x="417500" y="31812"/>
                  </a:lnTo>
                  <a:lnTo>
                    <a:pt x="456723" y="54768"/>
                  </a:lnTo>
                  <a:lnTo>
                    <a:pt x="488863" y="82785"/>
                  </a:lnTo>
                  <a:lnTo>
                    <a:pt x="512980" y="115192"/>
                  </a:lnTo>
                  <a:lnTo>
                    <a:pt x="528138" y="151320"/>
                  </a:lnTo>
                  <a:lnTo>
                    <a:pt x="533400" y="190500"/>
                  </a:lnTo>
                  <a:lnTo>
                    <a:pt x="528138" y="229679"/>
                  </a:lnTo>
                  <a:lnTo>
                    <a:pt x="512980" y="265807"/>
                  </a:lnTo>
                  <a:lnTo>
                    <a:pt x="488863" y="298214"/>
                  </a:lnTo>
                  <a:lnTo>
                    <a:pt x="456723" y="326231"/>
                  </a:lnTo>
                  <a:lnTo>
                    <a:pt x="417500" y="349187"/>
                  </a:lnTo>
                  <a:lnTo>
                    <a:pt x="372129" y="366414"/>
                  </a:lnTo>
                  <a:lnTo>
                    <a:pt x="321550" y="377242"/>
                  </a:lnTo>
                  <a:lnTo>
                    <a:pt x="266700" y="381000"/>
                  </a:lnTo>
                  <a:lnTo>
                    <a:pt x="211849" y="377242"/>
                  </a:lnTo>
                  <a:lnTo>
                    <a:pt x="161270" y="366414"/>
                  </a:lnTo>
                  <a:lnTo>
                    <a:pt x="115899" y="349187"/>
                  </a:lnTo>
                  <a:lnTo>
                    <a:pt x="76676" y="326231"/>
                  </a:lnTo>
                  <a:lnTo>
                    <a:pt x="44536" y="298214"/>
                  </a:lnTo>
                  <a:lnTo>
                    <a:pt x="20419" y="265807"/>
                  </a:lnTo>
                  <a:lnTo>
                    <a:pt x="5261" y="229679"/>
                  </a:lnTo>
                  <a:lnTo>
                    <a:pt x="0" y="190500"/>
                  </a:lnTo>
                  <a:lnTo>
                    <a:pt x="5261" y="151320"/>
                  </a:lnTo>
                  <a:lnTo>
                    <a:pt x="20419" y="115192"/>
                  </a:lnTo>
                  <a:lnTo>
                    <a:pt x="44536" y="82785"/>
                  </a:lnTo>
                  <a:lnTo>
                    <a:pt x="76676" y="54768"/>
                  </a:lnTo>
                  <a:lnTo>
                    <a:pt x="115899" y="31812"/>
                  </a:lnTo>
                  <a:lnTo>
                    <a:pt x="161270" y="14585"/>
                  </a:lnTo>
                  <a:lnTo>
                    <a:pt x="211849" y="3757"/>
                  </a:lnTo>
                  <a:lnTo>
                    <a:pt x="266700" y="0"/>
                  </a:lnTo>
                  <a:close/>
                </a:path>
                <a:path w="533400" h="381000">
                  <a:moveTo>
                    <a:pt x="0" y="0"/>
                  </a:moveTo>
                  <a:lnTo>
                    <a:pt x="0" y="0"/>
                  </a:lnTo>
                </a:path>
                <a:path w="533400" h="381000">
                  <a:moveTo>
                    <a:pt x="533400" y="381000"/>
                  </a:moveTo>
                  <a:lnTo>
                    <a:pt x="533400" y="381000"/>
                  </a:lnTo>
                </a:path>
              </a:pathLst>
            </a:custGeom>
            <a:ln w="9344">
              <a:solidFill>
                <a:srgbClr val="000000"/>
              </a:solidFill>
            </a:ln>
          </p:spPr>
          <p:txBody>
            <a:bodyPr wrap="square" lIns="0" tIns="0" rIns="0" bIns="0" rtlCol="0"/>
            <a:lstStyle/>
            <a:p>
              <a:endParaRPr/>
            </a:p>
          </p:txBody>
        </p:sp>
      </p:grpSp>
      <p:grpSp>
        <p:nvGrpSpPr>
          <p:cNvPr id="5" name="object 5"/>
          <p:cNvGrpSpPr/>
          <p:nvPr/>
        </p:nvGrpSpPr>
        <p:grpSpPr>
          <a:xfrm>
            <a:off x="6019800" y="4781550"/>
            <a:ext cx="857250" cy="405130"/>
            <a:chOff x="6019800" y="4781550"/>
            <a:chExt cx="857250" cy="405130"/>
          </a:xfrm>
        </p:grpSpPr>
        <p:sp>
          <p:nvSpPr>
            <p:cNvPr id="6" name="object 6"/>
            <p:cNvSpPr/>
            <p:nvPr/>
          </p:nvSpPr>
          <p:spPr>
            <a:xfrm>
              <a:off x="6117589" y="4800600"/>
              <a:ext cx="740410" cy="336550"/>
            </a:xfrm>
            <a:custGeom>
              <a:avLst/>
              <a:gdLst/>
              <a:ahLst/>
              <a:cxnLst/>
              <a:rect l="l" t="t" r="r" b="b"/>
              <a:pathLst>
                <a:path w="740409" h="336550">
                  <a:moveTo>
                    <a:pt x="740410" y="0"/>
                  </a:moveTo>
                  <a:lnTo>
                    <a:pt x="0" y="336550"/>
                  </a:lnTo>
                </a:path>
              </a:pathLst>
            </a:custGeom>
            <a:ln w="38100">
              <a:solidFill>
                <a:srgbClr val="000000"/>
              </a:solidFill>
            </a:ln>
          </p:spPr>
          <p:txBody>
            <a:bodyPr wrap="square" lIns="0" tIns="0" rIns="0" bIns="0" rtlCol="0"/>
            <a:lstStyle/>
            <a:p>
              <a:endParaRPr/>
            </a:p>
          </p:txBody>
        </p:sp>
        <p:sp>
          <p:nvSpPr>
            <p:cNvPr id="7" name="object 7"/>
            <p:cNvSpPr/>
            <p:nvPr/>
          </p:nvSpPr>
          <p:spPr>
            <a:xfrm>
              <a:off x="6019800" y="5082540"/>
              <a:ext cx="128270" cy="104139"/>
            </a:xfrm>
            <a:custGeom>
              <a:avLst/>
              <a:gdLst/>
              <a:ahLst/>
              <a:cxnLst/>
              <a:rect l="l" t="t" r="r" b="b"/>
              <a:pathLst>
                <a:path w="128270" h="104139">
                  <a:moveTo>
                    <a:pt x="81279" y="0"/>
                  </a:moveTo>
                  <a:lnTo>
                    <a:pt x="0" y="99060"/>
                  </a:lnTo>
                  <a:lnTo>
                    <a:pt x="128270" y="104140"/>
                  </a:lnTo>
                  <a:lnTo>
                    <a:pt x="81279" y="0"/>
                  </a:lnTo>
                  <a:close/>
                </a:path>
              </a:pathLst>
            </a:custGeom>
            <a:solidFill>
              <a:srgbClr val="000000"/>
            </a:solidFill>
          </p:spPr>
          <p:txBody>
            <a:bodyPr wrap="square" lIns="0" tIns="0" rIns="0" bIns="0" rtlCol="0"/>
            <a:lstStyle/>
            <a:p>
              <a:endParaRPr/>
            </a:p>
          </p:txBody>
        </p:sp>
      </p:grpSp>
      <p:sp>
        <p:nvSpPr>
          <p:cNvPr id="8" name="object 8"/>
          <p:cNvSpPr txBox="1"/>
          <p:nvPr/>
        </p:nvSpPr>
        <p:spPr>
          <a:xfrm>
            <a:off x="6630669" y="4225290"/>
            <a:ext cx="903605" cy="511809"/>
          </a:xfrm>
          <a:prstGeom prst="rect">
            <a:avLst/>
          </a:prstGeom>
        </p:spPr>
        <p:txBody>
          <a:bodyPr vert="horz" wrap="square" lIns="0" tIns="12700" rIns="0" bIns="0" rtlCol="0">
            <a:spAutoFit/>
          </a:bodyPr>
          <a:lstStyle/>
          <a:p>
            <a:pPr marL="12700" marR="5080">
              <a:lnSpc>
                <a:spcPct val="100000"/>
              </a:lnSpc>
              <a:spcBef>
                <a:spcPts val="100"/>
              </a:spcBef>
            </a:pPr>
            <a:r>
              <a:rPr sz="1600" b="1" dirty="0">
                <a:latin typeface="Arial"/>
                <a:cs typeface="Arial"/>
              </a:rPr>
              <a:t>V</a:t>
            </a:r>
            <a:r>
              <a:rPr sz="1600" b="1" spc="-5" dirty="0">
                <a:latin typeface="Arial"/>
                <a:cs typeface="Arial"/>
              </a:rPr>
              <a:t>i</a:t>
            </a:r>
            <a:r>
              <a:rPr sz="1600" b="1" spc="-10" dirty="0">
                <a:latin typeface="Arial"/>
                <a:cs typeface="Arial"/>
              </a:rPr>
              <a:t>b</a:t>
            </a:r>
            <a:r>
              <a:rPr sz="1600" b="1" spc="-5" dirty="0">
                <a:latin typeface="Arial"/>
                <a:cs typeface="Arial"/>
              </a:rPr>
              <a:t>rat</a:t>
            </a:r>
            <a:r>
              <a:rPr sz="1600" b="1" dirty="0">
                <a:latin typeface="Arial"/>
                <a:cs typeface="Arial"/>
              </a:rPr>
              <a:t>i</a:t>
            </a:r>
            <a:r>
              <a:rPr sz="1600" b="1" spc="-10" dirty="0">
                <a:latin typeface="Arial"/>
                <a:cs typeface="Arial"/>
              </a:rPr>
              <a:t>n</a:t>
            </a:r>
            <a:r>
              <a:rPr sz="1600" b="1" dirty="0">
                <a:latin typeface="Arial"/>
                <a:cs typeface="Arial"/>
              </a:rPr>
              <a:t>g  </a:t>
            </a:r>
            <a:r>
              <a:rPr sz="1600" b="1" spc="-5" dirty="0">
                <a:latin typeface="Arial"/>
                <a:cs typeface="Arial"/>
              </a:rPr>
              <a:t>particle</a:t>
            </a:r>
            <a:endParaRPr sz="1600">
              <a:latin typeface="Arial"/>
              <a:cs typeface="Arial"/>
            </a:endParaRPr>
          </a:p>
        </p:txBody>
      </p:sp>
      <p:grpSp>
        <p:nvGrpSpPr>
          <p:cNvPr id="9" name="object 9"/>
          <p:cNvGrpSpPr/>
          <p:nvPr/>
        </p:nvGrpSpPr>
        <p:grpSpPr>
          <a:xfrm>
            <a:off x="1600200" y="609600"/>
            <a:ext cx="2209800" cy="4724399"/>
            <a:chOff x="1600200" y="609600"/>
            <a:chExt cx="2209800" cy="4724399"/>
          </a:xfrm>
        </p:grpSpPr>
        <p:sp>
          <p:nvSpPr>
            <p:cNvPr id="10" name="object 10"/>
            <p:cNvSpPr/>
            <p:nvPr/>
          </p:nvSpPr>
          <p:spPr>
            <a:xfrm>
              <a:off x="2057400" y="716279"/>
              <a:ext cx="0" cy="4617720"/>
            </a:xfrm>
            <a:custGeom>
              <a:avLst/>
              <a:gdLst/>
              <a:ahLst/>
              <a:cxnLst/>
              <a:rect l="l" t="t" r="r" b="b"/>
              <a:pathLst>
                <a:path h="4617720">
                  <a:moveTo>
                    <a:pt x="0" y="4617720"/>
                  </a:moveTo>
                  <a:lnTo>
                    <a:pt x="0" y="0"/>
                  </a:lnTo>
                </a:path>
              </a:pathLst>
            </a:custGeom>
            <a:ln w="38100">
              <a:solidFill>
                <a:srgbClr val="000000"/>
              </a:solidFill>
            </a:ln>
          </p:spPr>
          <p:txBody>
            <a:bodyPr wrap="square" lIns="0" tIns="0" rIns="0" bIns="0" rtlCol="0"/>
            <a:lstStyle/>
            <a:p>
              <a:endParaRPr/>
            </a:p>
          </p:txBody>
        </p:sp>
        <p:sp>
          <p:nvSpPr>
            <p:cNvPr id="11" name="object 11"/>
            <p:cNvSpPr/>
            <p:nvPr/>
          </p:nvSpPr>
          <p:spPr>
            <a:xfrm>
              <a:off x="2000250" y="609600"/>
              <a:ext cx="114300" cy="114300"/>
            </a:xfrm>
            <a:custGeom>
              <a:avLst/>
              <a:gdLst/>
              <a:ahLst/>
              <a:cxnLst/>
              <a:rect l="l" t="t" r="r" b="b"/>
              <a:pathLst>
                <a:path w="114300" h="114300">
                  <a:moveTo>
                    <a:pt x="57150" y="0"/>
                  </a:moveTo>
                  <a:lnTo>
                    <a:pt x="0" y="114300"/>
                  </a:lnTo>
                  <a:lnTo>
                    <a:pt x="114300" y="114300"/>
                  </a:lnTo>
                  <a:lnTo>
                    <a:pt x="57150" y="0"/>
                  </a:lnTo>
                  <a:close/>
                </a:path>
              </a:pathLst>
            </a:custGeom>
            <a:solidFill>
              <a:srgbClr val="000000"/>
            </a:solidFill>
          </p:spPr>
          <p:txBody>
            <a:bodyPr wrap="square" lIns="0" tIns="0" rIns="0" bIns="0" rtlCol="0"/>
            <a:lstStyle/>
            <a:p>
              <a:endParaRPr/>
            </a:p>
          </p:txBody>
        </p:sp>
        <p:sp>
          <p:nvSpPr>
            <p:cNvPr id="12" name="object 12"/>
            <p:cNvSpPr/>
            <p:nvPr/>
          </p:nvSpPr>
          <p:spPr>
            <a:xfrm>
              <a:off x="1600200" y="2667000"/>
              <a:ext cx="838200" cy="2286000"/>
            </a:xfrm>
            <a:custGeom>
              <a:avLst/>
              <a:gdLst/>
              <a:ahLst/>
              <a:cxnLst/>
              <a:rect l="l" t="t" r="r" b="b"/>
              <a:pathLst>
                <a:path w="838200" h="2286000">
                  <a:moveTo>
                    <a:pt x="0" y="2286000"/>
                  </a:moveTo>
                  <a:lnTo>
                    <a:pt x="838200" y="2286000"/>
                  </a:lnTo>
                </a:path>
                <a:path w="838200" h="2286000">
                  <a:moveTo>
                    <a:pt x="0" y="2057400"/>
                  </a:moveTo>
                  <a:lnTo>
                    <a:pt x="838200" y="2057400"/>
                  </a:lnTo>
                </a:path>
                <a:path w="838200" h="2286000">
                  <a:moveTo>
                    <a:pt x="0" y="1828800"/>
                  </a:moveTo>
                  <a:lnTo>
                    <a:pt x="838200" y="1828800"/>
                  </a:lnTo>
                </a:path>
                <a:path w="838200" h="2286000">
                  <a:moveTo>
                    <a:pt x="0" y="1600200"/>
                  </a:moveTo>
                  <a:lnTo>
                    <a:pt x="838200" y="1600200"/>
                  </a:lnTo>
                </a:path>
                <a:path w="838200" h="2286000">
                  <a:moveTo>
                    <a:pt x="0" y="1371600"/>
                  </a:moveTo>
                  <a:lnTo>
                    <a:pt x="838200" y="1371600"/>
                  </a:lnTo>
                </a:path>
                <a:path w="838200" h="2286000">
                  <a:moveTo>
                    <a:pt x="0" y="1143000"/>
                  </a:moveTo>
                  <a:lnTo>
                    <a:pt x="838200" y="1143000"/>
                  </a:lnTo>
                </a:path>
                <a:path w="838200" h="2286000">
                  <a:moveTo>
                    <a:pt x="0" y="914400"/>
                  </a:moveTo>
                  <a:lnTo>
                    <a:pt x="838200" y="914400"/>
                  </a:lnTo>
                </a:path>
                <a:path w="838200" h="2286000">
                  <a:moveTo>
                    <a:pt x="0" y="685800"/>
                  </a:moveTo>
                  <a:lnTo>
                    <a:pt x="838200" y="685800"/>
                  </a:lnTo>
                </a:path>
                <a:path w="838200" h="2286000">
                  <a:moveTo>
                    <a:pt x="0" y="457200"/>
                  </a:moveTo>
                  <a:lnTo>
                    <a:pt x="838200" y="457200"/>
                  </a:lnTo>
                </a:path>
                <a:path w="838200" h="2286000">
                  <a:moveTo>
                    <a:pt x="0" y="228600"/>
                  </a:moveTo>
                  <a:lnTo>
                    <a:pt x="838200" y="228600"/>
                  </a:lnTo>
                </a:path>
                <a:path w="838200" h="2286000">
                  <a:moveTo>
                    <a:pt x="0" y="0"/>
                  </a:moveTo>
                  <a:lnTo>
                    <a:pt x="838200" y="0"/>
                  </a:lnTo>
                </a:path>
              </a:pathLst>
            </a:custGeom>
            <a:ln w="38097">
              <a:solidFill>
                <a:srgbClr val="FF6600"/>
              </a:solidFill>
            </a:ln>
          </p:spPr>
          <p:txBody>
            <a:bodyPr wrap="square" lIns="0" tIns="0" rIns="0" bIns="0" rtlCol="0"/>
            <a:lstStyle/>
            <a:p>
              <a:endParaRPr/>
            </a:p>
          </p:txBody>
        </p:sp>
        <p:sp>
          <p:nvSpPr>
            <p:cNvPr id="13" name="object 13"/>
            <p:cNvSpPr/>
            <p:nvPr/>
          </p:nvSpPr>
          <p:spPr>
            <a:xfrm>
              <a:off x="2449830" y="1447800"/>
              <a:ext cx="1360170" cy="929640"/>
            </a:xfrm>
            <a:custGeom>
              <a:avLst/>
              <a:gdLst/>
              <a:ahLst/>
              <a:cxnLst/>
              <a:rect l="l" t="t" r="r" b="b"/>
              <a:pathLst>
                <a:path w="1360170" h="929639">
                  <a:moveTo>
                    <a:pt x="1360170" y="0"/>
                  </a:moveTo>
                  <a:lnTo>
                    <a:pt x="0" y="929639"/>
                  </a:lnTo>
                </a:path>
              </a:pathLst>
            </a:custGeom>
            <a:ln w="38100">
              <a:solidFill>
                <a:srgbClr val="000000"/>
              </a:solidFill>
            </a:ln>
          </p:spPr>
          <p:txBody>
            <a:bodyPr wrap="square" lIns="0" tIns="0" rIns="0" bIns="0" rtlCol="0"/>
            <a:lstStyle/>
            <a:p>
              <a:endParaRPr/>
            </a:p>
          </p:txBody>
        </p:sp>
        <p:sp>
          <p:nvSpPr>
            <p:cNvPr id="14" name="object 14"/>
            <p:cNvSpPr/>
            <p:nvPr/>
          </p:nvSpPr>
          <p:spPr>
            <a:xfrm>
              <a:off x="2362200" y="2326639"/>
              <a:ext cx="127000" cy="111760"/>
            </a:xfrm>
            <a:custGeom>
              <a:avLst/>
              <a:gdLst/>
              <a:ahLst/>
              <a:cxnLst/>
              <a:rect l="l" t="t" r="r" b="b"/>
              <a:pathLst>
                <a:path w="127000" h="111760">
                  <a:moveTo>
                    <a:pt x="62230" y="0"/>
                  </a:moveTo>
                  <a:lnTo>
                    <a:pt x="0" y="111760"/>
                  </a:lnTo>
                  <a:lnTo>
                    <a:pt x="127000" y="93980"/>
                  </a:lnTo>
                  <a:lnTo>
                    <a:pt x="62230" y="0"/>
                  </a:lnTo>
                  <a:close/>
                </a:path>
              </a:pathLst>
            </a:custGeom>
            <a:solidFill>
              <a:srgbClr val="000000"/>
            </a:solidFill>
          </p:spPr>
          <p:txBody>
            <a:bodyPr wrap="square" lIns="0" tIns="0" rIns="0" bIns="0" rtlCol="0"/>
            <a:lstStyle/>
            <a:p>
              <a:endParaRPr/>
            </a:p>
          </p:txBody>
        </p:sp>
        <p:sp>
          <p:nvSpPr>
            <p:cNvPr id="15" name="object 15"/>
            <p:cNvSpPr/>
            <p:nvPr/>
          </p:nvSpPr>
          <p:spPr>
            <a:xfrm>
              <a:off x="1600200" y="1524000"/>
              <a:ext cx="838200" cy="914400"/>
            </a:xfrm>
            <a:custGeom>
              <a:avLst/>
              <a:gdLst/>
              <a:ahLst/>
              <a:cxnLst/>
              <a:rect l="l" t="t" r="r" b="b"/>
              <a:pathLst>
                <a:path w="838200" h="914400">
                  <a:moveTo>
                    <a:pt x="0" y="914400"/>
                  </a:moveTo>
                  <a:lnTo>
                    <a:pt x="838200" y="914400"/>
                  </a:lnTo>
                </a:path>
                <a:path w="838200" h="914400">
                  <a:moveTo>
                    <a:pt x="0" y="685800"/>
                  </a:moveTo>
                  <a:lnTo>
                    <a:pt x="838200" y="685800"/>
                  </a:lnTo>
                </a:path>
                <a:path w="838200" h="914400">
                  <a:moveTo>
                    <a:pt x="0" y="457200"/>
                  </a:moveTo>
                  <a:lnTo>
                    <a:pt x="838200" y="457200"/>
                  </a:lnTo>
                </a:path>
                <a:path w="838200" h="914400">
                  <a:moveTo>
                    <a:pt x="0" y="228600"/>
                  </a:moveTo>
                  <a:lnTo>
                    <a:pt x="838200" y="228600"/>
                  </a:lnTo>
                </a:path>
                <a:path w="838200" h="914400">
                  <a:moveTo>
                    <a:pt x="0" y="0"/>
                  </a:moveTo>
                  <a:lnTo>
                    <a:pt x="838200" y="0"/>
                  </a:lnTo>
                </a:path>
              </a:pathLst>
            </a:custGeom>
            <a:ln w="38097">
              <a:solidFill>
                <a:srgbClr val="FF6600"/>
              </a:solidFill>
            </a:ln>
          </p:spPr>
          <p:txBody>
            <a:bodyPr wrap="square" lIns="0" tIns="0" rIns="0" bIns="0" rtlCol="0"/>
            <a:lstStyle/>
            <a:p>
              <a:endParaRPr/>
            </a:p>
          </p:txBody>
        </p:sp>
      </p:grpSp>
      <p:sp>
        <p:nvSpPr>
          <p:cNvPr id="16" name="object 16"/>
          <p:cNvSpPr txBox="1"/>
          <p:nvPr/>
        </p:nvSpPr>
        <p:spPr>
          <a:xfrm>
            <a:off x="1220469" y="339090"/>
            <a:ext cx="62801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E</a:t>
            </a:r>
            <a:r>
              <a:rPr sz="1400" b="1" dirty="0">
                <a:latin typeface="Arial"/>
                <a:cs typeface="Arial"/>
              </a:rPr>
              <a:t>n</a:t>
            </a:r>
            <a:r>
              <a:rPr sz="1400" b="1" spc="-5" dirty="0">
                <a:latin typeface="Arial"/>
                <a:cs typeface="Arial"/>
              </a:rPr>
              <a:t>e</a:t>
            </a:r>
            <a:r>
              <a:rPr sz="1400" b="1" dirty="0">
                <a:latin typeface="Arial"/>
                <a:cs typeface="Arial"/>
              </a:rPr>
              <a:t>r</a:t>
            </a:r>
            <a:r>
              <a:rPr sz="1400" b="1" spc="-10" dirty="0">
                <a:latin typeface="Arial"/>
                <a:cs typeface="Arial"/>
              </a:rPr>
              <a:t>g</a:t>
            </a:r>
            <a:r>
              <a:rPr sz="1400" b="1" dirty="0">
                <a:latin typeface="Arial"/>
                <a:cs typeface="Arial"/>
              </a:rPr>
              <a:t>y</a:t>
            </a:r>
            <a:endParaRPr sz="1400">
              <a:latin typeface="Arial"/>
              <a:cs typeface="Arial"/>
            </a:endParaRPr>
          </a:p>
        </p:txBody>
      </p:sp>
      <p:sp>
        <p:nvSpPr>
          <p:cNvPr id="17" name="object 17"/>
          <p:cNvSpPr txBox="1"/>
          <p:nvPr/>
        </p:nvSpPr>
        <p:spPr>
          <a:xfrm>
            <a:off x="3887470" y="1024890"/>
            <a:ext cx="1637664" cy="877569"/>
          </a:xfrm>
          <a:prstGeom prst="rect">
            <a:avLst/>
          </a:prstGeom>
        </p:spPr>
        <p:txBody>
          <a:bodyPr vert="horz" wrap="square" lIns="0" tIns="12700" rIns="0" bIns="0" rtlCol="0">
            <a:spAutoFit/>
          </a:bodyPr>
          <a:lstStyle/>
          <a:p>
            <a:pPr marL="12700" marR="5080">
              <a:lnSpc>
                <a:spcPct val="100000"/>
              </a:lnSpc>
              <a:spcBef>
                <a:spcPts val="100"/>
              </a:spcBef>
            </a:pPr>
            <a:r>
              <a:rPr sz="1400" b="1" spc="-15" dirty="0">
                <a:latin typeface="Arial"/>
                <a:cs typeface="Arial"/>
              </a:rPr>
              <a:t>After </a:t>
            </a:r>
            <a:r>
              <a:rPr sz="1400" b="1" spc="-5" dirty="0">
                <a:latin typeface="Arial"/>
                <a:cs typeface="Arial"/>
              </a:rPr>
              <a:t>Planck: the  particle could have  only specific,  quantized</a:t>
            </a:r>
            <a:r>
              <a:rPr sz="1400" b="1" spc="-55" dirty="0">
                <a:latin typeface="Arial"/>
                <a:cs typeface="Arial"/>
              </a:rPr>
              <a:t> </a:t>
            </a:r>
            <a:r>
              <a:rPr sz="1400" b="1" spc="-5" dirty="0">
                <a:latin typeface="Arial"/>
                <a:cs typeface="Arial"/>
              </a:rPr>
              <a:t>energies</a:t>
            </a:r>
            <a:endParaRPr sz="14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29327" y="5176927"/>
            <a:ext cx="542925" cy="390525"/>
            <a:chOff x="5329327" y="5176927"/>
            <a:chExt cx="542925" cy="390525"/>
          </a:xfrm>
        </p:grpSpPr>
        <p:sp>
          <p:nvSpPr>
            <p:cNvPr id="3" name="object 3"/>
            <p:cNvSpPr/>
            <p:nvPr/>
          </p:nvSpPr>
          <p:spPr>
            <a:xfrm>
              <a:off x="5334000" y="5181600"/>
              <a:ext cx="533400" cy="381000"/>
            </a:xfrm>
            <a:custGeom>
              <a:avLst/>
              <a:gdLst/>
              <a:ahLst/>
              <a:cxnLst/>
              <a:rect l="l" t="t" r="r" b="b"/>
              <a:pathLst>
                <a:path w="533400" h="381000">
                  <a:moveTo>
                    <a:pt x="266700" y="0"/>
                  </a:moveTo>
                  <a:lnTo>
                    <a:pt x="211849" y="3757"/>
                  </a:lnTo>
                  <a:lnTo>
                    <a:pt x="161270" y="14585"/>
                  </a:lnTo>
                  <a:lnTo>
                    <a:pt x="115899" y="31812"/>
                  </a:lnTo>
                  <a:lnTo>
                    <a:pt x="76676" y="54768"/>
                  </a:lnTo>
                  <a:lnTo>
                    <a:pt x="44536" y="82785"/>
                  </a:lnTo>
                  <a:lnTo>
                    <a:pt x="20419" y="115192"/>
                  </a:lnTo>
                  <a:lnTo>
                    <a:pt x="5261" y="151320"/>
                  </a:lnTo>
                  <a:lnTo>
                    <a:pt x="0" y="190500"/>
                  </a:lnTo>
                  <a:lnTo>
                    <a:pt x="5261" y="229679"/>
                  </a:lnTo>
                  <a:lnTo>
                    <a:pt x="20419" y="265807"/>
                  </a:lnTo>
                  <a:lnTo>
                    <a:pt x="44536" y="298214"/>
                  </a:lnTo>
                  <a:lnTo>
                    <a:pt x="76676" y="326231"/>
                  </a:lnTo>
                  <a:lnTo>
                    <a:pt x="115899" y="349187"/>
                  </a:lnTo>
                  <a:lnTo>
                    <a:pt x="161270" y="366414"/>
                  </a:lnTo>
                  <a:lnTo>
                    <a:pt x="211849" y="377242"/>
                  </a:lnTo>
                  <a:lnTo>
                    <a:pt x="266700" y="381000"/>
                  </a:lnTo>
                  <a:lnTo>
                    <a:pt x="321550" y="377242"/>
                  </a:lnTo>
                  <a:lnTo>
                    <a:pt x="372129" y="366414"/>
                  </a:lnTo>
                  <a:lnTo>
                    <a:pt x="417500" y="349187"/>
                  </a:lnTo>
                  <a:lnTo>
                    <a:pt x="456723" y="326231"/>
                  </a:lnTo>
                  <a:lnTo>
                    <a:pt x="488863" y="298214"/>
                  </a:lnTo>
                  <a:lnTo>
                    <a:pt x="512980" y="265807"/>
                  </a:lnTo>
                  <a:lnTo>
                    <a:pt x="528138" y="229679"/>
                  </a:lnTo>
                  <a:lnTo>
                    <a:pt x="533400" y="190500"/>
                  </a:lnTo>
                  <a:lnTo>
                    <a:pt x="528138" y="151320"/>
                  </a:lnTo>
                  <a:lnTo>
                    <a:pt x="512980" y="115192"/>
                  </a:lnTo>
                  <a:lnTo>
                    <a:pt x="488863" y="82785"/>
                  </a:lnTo>
                  <a:lnTo>
                    <a:pt x="456723" y="54768"/>
                  </a:lnTo>
                  <a:lnTo>
                    <a:pt x="417500" y="31812"/>
                  </a:lnTo>
                  <a:lnTo>
                    <a:pt x="372129" y="14585"/>
                  </a:lnTo>
                  <a:lnTo>
                    <a:pt x="321550" y="3757"/>
                  </a:lnTo>
                  <a:lnTo>
                    <a:pt x="266700" y="0"/>
                  </a:lnTo>
                  <a:close/>
                </a:path>
              </a:pathLst>
            </a:custGeom>
            <a:solidFill>
              <a:srgbClr val="00CC99"/>
            </a:solidFill>
          </p:spPr>
          <p:txBody>
            <a:bodyPr wrap="square" lIns="0" tIns="0" rIns="0" bIns="0" rtlCol="0"/>
            <a:lstStyle/>
            <a:p>
              <a:endParaRPr/>
            </a:p>
          </p:txBody>
        </p:sp>
        <p:sp>
          <p:nvSpPr>
            <p:cNvPr id="4" name="object 4"/>
            <p:cNvSpPr/>
            <p:nvPr/>
          </p:nvSpPr>
          <p:spPr>
            <a:xfrm>
              <a:off x="5334000" y="5181600"/>
              <a:ext cx="533400" cy="381000"/>
            </a:xfrm>
            <a:custGeom>
              <a:avLst/>
              <a:gdLst/>
              <a:ahLst/>
              <a:cxnLst/>
              <a:rect l="l" t="t" r="r" b="b"/>
              <a:pathLst>
                <a:path w="533400" h="381000">
                  <a:moveTo>
                    <a:pt x="266700" y="0"/>
                  </a:moveTo>
                  <a:lnTo>
                    <a:pt x="321550" y="3757"/>
                  </a:lnTo>
                  <a:lnTo>
                    <a:pt x="372129" y="14585"/>
                  </a:lnTo>
                  <a:lnTo>
                    <a:pt x="417500" y="31812"/>
                  </a:lnTo>
                  <a:lnTo>
                    <a:pt x="456723" y="54768"/>
                  </a:lnTo>
                  <a:lnTo>
                    <a:pt x="488863" y="82785"/>
                  </a:lnTo>
                  <a:lnTo>
                    <a:pt x="512980" y="115192"/>
                  </a:lnTo>
                  <a:lnTo>
                    <a:pt x="528138" y="151320"/>
                  </a:lnTo>
                  <a:lnTo>
                    <a:pt x="533400" y="190500"/>
                  </a:lnTo>
                  <a:lnTo>
                    <a:pt x="528138" y="229679"/>
                  </a:lnTo>
                  <a:lnTo>
                    <a:pt x="512980" y="265807"/>
                  </a:lnTo>
                  <a:lnTo>
                    <a:pt x="488863" y="298214"/>
                  </a:lnTo>
                  <a:lnTo>
                    <a:pt x="456723" y="326231"/>
                  </a:lnTo>
                  <a:lnTo>
                    <a:pt x="417500" y="349187"/>
                  </a:lnTo>
                  <a:lnTo>
                    <a:pt x="372129" y="366414"/>
                  </a:lnTo>
                  <a:lnTo>
                    <a:pt x="321550" y="377242"/>
                  </a:lnTo>
                  <a:lnTo>
                    <a:pt x="266700" y="381000"/>
                  </a:lnTo>
                  <a:lnTo>
                    <a:pt x="211849" y="377242"/>
                  </a:lnTo>
                  <a:lnTo>
                    <a:pt x="161270" y="366414"/>
                  </a:lnTo>
                  <a:lnTo>
                    <a:pt x="115899" y="349187"/>
                  </a:lnTo>
                  <a:lnTo>
                    <a:pt x="76676" y="326231"/>
                  </a:lnTo>
                  <a:lnTo>
                    <a:pt x="44536" y="298214"/>
                  </a:lnTo>
                  <a:lnTo>
                    <a:pt x="20419" y="265807"/>
                  </a:lnTo>
                  <a:lnTo>
                    <a:pt x="5261" y="229679"/>
                  </a:lnTo>
                  <a:lnTo>
                    <a:pt x="0" y="190500"/>
                  </a:lnTo>
                  <a:lnTo>
                    <a:pt x="5261" y="151320"/>
                  </a:lnTo>
                  <a:lnTo>
                    <a:pt x="20419" y="115192"/>
                  </a:lnTo>
                  <a:lnTo>
                    <a:pt x="44536" y="82785"/>
                  </a:lnTo>
                  <a:lnTo>
                    <a:pt x="76676" y="54768"/>
                  </a:lnTo>
                  <a:lnTo>
                    <a:pt x="115899" y="31812"/>
                  </a:lnTo>
                  <a:lnTo>
                    <a:pt x="161270" y="14585"/>
                  </a:lnTo>
                  <a:lnTo>
                    <a:pt x="211849" y="3757"/>
                  </a:lnTo>
                  <a:lnTo>
                    <a:pt x="266700" y="0"/>
                  </a:lnTo>
                  <a:close/>
                </a:path>
                <a:path w="533400" h="381000">
                  <a:moveTo>
                    <a:pt x="0" y="0"/>
                  </a:moveTo>
                  <a:lnTo>
                    <a:pt x="0" y="0"/>
                  </a:lnTo>
                </a:path>
                <a:path w="533400" h="381000">
                  <a:moveTo>
                    <a:pt x="533400" y="381000"/>
                  </a:moveTo>
                  <a:lnTo>
                    <a:pt x="533400" y="381000"/>
                  </a:lnTo>
                </a:path>
              </a:pathLst>
            </a:custGeom>
            <a:ln w="9344">
              <a:solidFill>
                <a:srgbClr val="000000"/>
              </a:solidFill>
            </a:ln>
          </p:spPr>
          <p:txBody>
            <a:bodyPr wrap="square" lIns="0" tIns="0" rIns="0" bIns="0" rtlCol="0"/>
            <a:lstStyle/>
            <a:p>
              <a:endParaRPr/>
            </a:p>
          </p:txBody>
        </p:sp>
      </p:grpSp>
      <p:grpSp>
        <p:nvGrpSpPr>
          <p:cNvPr id="5" name="object 5"/>
          <p:cNvGrpSpPr/>
          <p:nvPr/>
        </p:nvGrpSpPr>
        <p:grpSpPr>
          <a:xfrm>
            <a:off x="6019800" y="4781550"/>
            <a:ext cx="857250" cy="405130"/>
            <a:chOff x="6019800" y="4781550"/>
            <a:chExt cx="857250" cy="405130"/>
          </a:xfrm>
        </p:grpSpPr>
        <p:sp>
          <p:nvSpPr>
            <p:cNvPr id="6" name="object 6"/>
            <p:cNvSpPr/>
            <p:nvPr/>
          </p:nvSpPr>
          <p:spPr>
            <a:xfrm>
              <a:off x="6117589" y="4800600"/>
              <a:ext cx="740410" cy="336550"/>
            </a:xfrm>
            <a:custGeom>
              <a:avLst/>
              <a:gdLst/>
              <a:ahLst/>
              <a:cxnLst/>
              <a:rect l="l" t="t" r="r" b="b"/>
              <a:pathLst>
                <a:path w="740409" h="336550">
                  <a:moveTo>
                    <a:pt x="740410" y="0"/>
                  </a:moveTo>
                  <a:lnTo>
                    <a:pt x="0" y="336550"/>
                  </a:lnTo>
                </a:path>
              </a:pathLst>
            </a:custGeom>
            <a:ln w="38100">
              <a:solidFill>
                <a:srgbClr val="000000"/>
              </a:solidFill>
            </a:ln>
          </p:spPr>
          <p:txBody>
            <a:bodyPr wrap="square" lIns="0" tIns="0" rIns="0" bIns="0" rtlCol="0"/>
            <a:lstStyle/>
            <a:p>
              <a:endParaRPr/>
            </a:p>
          </p:txBody>
        </p:sp>
        <p:sp>
          <p:nvSpPr>
            <p:cNvPr id="7" name="object 7"/>
            <p:cNvSpPr/>
            <p:nvPr/>
          </p:nvSpPr>
          <p:spPr>
            <a:xfrm>
              <a:off x="6019800" y="5082540"/>
              <a:ext cx="128270" cy="104139"/>
            </a:xfrm>
            <a:custGeom>
              <a:avLst/>
              <a:gdLst/>
              <a:ahLst/>
              <a:cxnLst/>
              <a:rect l="l" t="t" r="r" b="b"/>
              <a:pathLst>
                <a:path w="128270" h="104139">
                  <a:moveTo>
                    <a:pt x="81279" y="0"/>
                  </a:moveTo>
                  <a:lnTo>
                    <a:pt x="0" y="99060"/>
                  </a:lnTo>
                  <a:lnTo>
                    <a:pt x="128270" y="104140"/>
                  </a:lnTo>
                  <a:lnTo>
                    <a:pt x="81279" y="0"/>
                  </a:lnTo>
                  <a:close/>
                </a:path>
              </a:pathLst>
            </a:custGeom>
            <a:solidFill>
              <a:srgbClr val="000000"/>
            </a:solidFill>
          </p:spPr>
          <p:txBody>
            <a:bodyPr wrap="square" lIns="0" tIns="0" rIns="0" bIns="0" rtlCol="0"/>
            <a:lstStyle/>
            <a:p>
              <a:endParaRPr/>
            </a:p>
          </p:txBody>
        </p:sp>
      </p:grpSp>
      <p:sp>
        <p:nvSpPr>
          <p:cNvPr id="8" name="object 8"/>
          <p:cNvSpPr txBox="1"/>
          <p:nvPr/>
        </p:nvSpPr>
        <p:spPr>
          <a:xfrm>
            <a:off x="6630669" y="4225290"/>
            <a:ext cx="903605" cy="511809"/>
          </a:xfrm>
          <a:prstGeom prst="rect">
            <a:avLst/>
          </a:prstGeom>
        </p:spPr>
        <p:txBody>
          <a:bodyPr vert="horz" wrap="square" lIns="0" tIns="12700" rIns="0" bIns="0" rtlCol="0">
            <a:spAutoFit/>
          </a:bodyPr>
          <a:lstStyle/>
          <a:p>
            <a:pPr marL="12700" marR="5080">
              <a:lnSpc>
                <a:spcPct val="100000"/>
              </a:lnSpc>
              <a:spcBef>
                <a:spcPts val="100"/>
              </a:spcBef>
            </a:pPr>
            <a:r>
              <a:rPr sz="1600" b="1" dirty="0">
                <a:latin typeface="Arial"/>
                <a:cs typeface="Arial"/>
              </a:rPr>
              <a:t>V</a:t>
            </a:r>
            <a:r>
              <a:rPr sz="1600" b="1" spc="-5" dirty="0">
                <a:latin typeface="Arial"/>
                <a:cs typeface="Arial"/>
              </a:rPr>
              <a:t>i</a:t>
            </a:r>
            <a:r>
              <a:rPr sz="1600" b="1" spc="-10" dirty="0">
                <a:latin typeface="Arial"/>
                <a:cs typeface="Arial"/>
              </a:rPr>
              <a:t>b</a:t>
            </a:r>
            <a:r>
              <a:rPr sz="1600" b="1" spc="-5" dirty="0">
                <a:latin typeface="Arial"/>
                <a:cs typeface="Arial"/>
              </a:rPr>
              <a:t>rat</a:t>
            </a:r>
            <a:r>
              <a:rPr sz="1600" b="1" dirty="0">
                <a:latin typeface="Arial"/>
                <a:cs typeface="Arial"/>
              </a:rPr>
              <a:t>i</a:t>
            </a:r>
            <a:r>
              <a:rPr sz="1600" b="1" spc="-10" dirty="0">
                <a:latin typeface="Arial"/>
                <a:cs typeface="Arial"/>
              </a:rPr>
              <a:t>n</a:t>
            </a:r>
            <a:r>
              <a:rPr sz="1600" b="1" dirty="0">
                <a:latin typeface="Arial"/>
                <a:cs typeface="Arial"/>
              </a:rPr>
              <a:t>g  </a:t>
            </a:r>
            <a:r>
              <a:rPr sz="1600" b="1" spc="-5" dirty="0">
                <a:latin typeface="Arial"/>
                <a:cs typeface="Arial"/>
              </a:rPr>
              <a:t>particle</a:t>
            </a:r>
            <a:endParaRPr sz="1600">
              <a:latin typeface="Arial"/>
              <a:cs typeface="Arial"/>
            </a:endParaRPr>
          </a:p>
        </p:txBody>
      </p:sp>
      <p:grpSp>
        <p:nvGrpSpPr>
          <p:cNvPr id="9" name="object 9"/>
          <p:cNvGrpSpPr/>
          <p:nvPr/>
        </p:nvGrpSpPr>
        <p:grpSpPr>
          <a:xfrm>
            <a:off x="1600200" y="609600"/>
            <a:ext cx="953769" cy="4724400"/>
            <a:chOff x="1600200" y="609600"/>
            <a:chExt cx="953769" cy="4724400"/>
          </a:xfrm>
        </p:grpSpPr>
        <p:sp>
          <p:nvSpPr>
            <p:cNvPr id="10" name="object 10"/>
            <p:cNvSpPr/>
            <p:nvPr/>
          </p:nvSpPr>
          <p:spPr>
            <a:xfrm>
              <a:off x="2057400" y="609600"/>
              <a:ext cx="0" cy="4724400"/>
            </a:xfrm>
            <a:custGeom>
              <a:avLst/>
              <a:gdLst/>
              <a:ahLst/>
              <a:cxnLst/>
              <a:rect l="l" t="t" r="r" b="b"/>
              <a:pathLst>
                <a:path h="4724400">
                  <a:moveTo>
                    <a:pt x="0" y="4724400"/>
                  </a:moveTo>
                  <a:lnTo>
                    <a:pt x="0" y="0"/>
                  </a:lnTo>
                </a:path>
              </a:pathLst>
            </a:custGeom>
            <a:ln w="38097">
              <a:solidFill>
                <a:srgbClr val="000000"/>
              </a:solidFill>
            </a:ln>
          </p:spPr>
          <p:txBody>
            <a:bodyPr wrap="square" lIns="0" tIns="0" rIns="0" bIns="0" rtlCol="0"/>
            <a:lstStyle/>
            <a:p>
              <a:endParaRPr/>
            </a:p>
          </p:txBody>
        </p:sp>
        <p:sp>
          <p:nvSpPr>
            <p:cNvPr id="11" name="object 11"/>
            <p:cNvSpPr/>
            <p:nvPr/>
          </p:nvSpPr>
          <p:spPr>
            <a:xfrm>
              <a:off x="1600200" y="914400"/>
              <a:ext cx="838200" cy="3657600"/>
            </a:xfrm>
            <a:custGeom>
              <a:avLst/>
              <a:gdLst/>
              <a:ahLst/>
              <a:cxnLst/>
              <a:rect l="l" t="t" r="r" b="b"/>
              <a:pathLst>
                <a:path w="838200" h="3657600">
                  <a:moveTo>
                    <a:pt x="0" y="3657600"/>
                  </a:moveTo>
                  <a:lnTo>
                    <a:pt x="838200" y="3657600"/>
                  </a:lnTo>
                </a:path>
                <a:path w="838200" h="3657600">
                  <a:moveTo>
                    <a:pt x="0" y="2667000"/>
                  </a:moveTo>
                  <a:lnTo>
                    <a:pt x="838200" y="2667000"/>
                  </a:lnTo>
                </a:path>
                <a:path w="838200" h="3657600">
                  <a:moveTo>
                    <a:pt x="0" y="1752600"/>
                  </a:moveTo>
                  <a:lnTo>
                    <a:pt x="838200" y="1752600"/>
                  </a:lnTo>
                </a:path>
                <a:path w="838200" h="3657600">
                  <a:moveTo>
                    <a:pt x="0" y="838200"/>
                  </a:moveTo>
                  <a:lnTo>
                    <a:pt x="838200" y="838200"/>
                  </a:lnTo>
                </a:path>
                <a:path w="838200" h="3657600">
                  <a:moveTo>
                    <a:pt x="0" y="0"/>
                  </a:moveTo>
                  <a:lnTo>
                    <a:pt x="838200" y="0"/>
                  </a:lnTo>
                </a:path>
              </a:pathLst>
            </a:custGeom>
            <a:ln w="38097">
              <a:solidFill>
                <a:srgbClr val="FF6600"/>
              </a:solidFill>
            </a:ln>
          </p:spPr>
          <p:txBody>
            <a:bodyPr wrap="square" lIns="0" tIns="0" rIns="0" bIns="0" rtlCol="0"/>
            <a:lstStyle/>
            <a:p>
              <a:endParaRPr/>
            </a:p>
          </p:txBody>
        </p:sp>
        <p:sp>
          <p:nvSpPr>
            <p:cNvPr id="12" name="object 12"/>
            <p:cNvSpPr/>
            <p:nvPr/>
          </p:nvSpPr>
          <p:spPr>
            <a:xfrm>
              <a:off x="2209800" y="1295400"/>
              <a:ext cx="304800" cy="306070"/>
            </a:xfrm>
            <a:custGeom>
              <a:avLst/>
              <a:gdLst/>
              <a:ahLst/>
              <a:cxnLst/>
              <a:rect l="l" t="t" r="r" b="b"/>
              <a:pathLst>
                <a:path w="304800" h="306069">
                  <a:moveTo>
                    <a:pt x="304800" y="0"/>
                  </a:moveTo>
                  <a:lnTo>
                    <a:pt x="0" y="306070"/>
                  </a:lnTo>
                </a:path>
              </a:pathLst>
            </a:custGeom>
            <a:ln w="38100">
              <a:solidFill>
                <a:srgbClr val="FF0000"/>
              </a:solidFill>
            </a:ln>
          </p:spPr>
          <p:txBody>
            <a:bodyPr wrap="square" lIns="0" tIns="0" rIns="0" bIns="0" rtlCol="0"/>
            <a:lstStyle/>
            <a:p>
              <a:endParaRPr/>
            </a:p>
          </p:txBody>
        </p:sp>
        <p:sp>
          <p:nvSpPr>
            <p:cNvPr id="13" name="object 13"/>
            <p:cNvSpPr/>
            <p:nvPr/>
          </p:nvSpPr>
          <p:spPr>
            <a:xfrm>
              <a:off x="2133600" y="1555750"/>
              <a:ext cx="121920" cy="120650"/>
            </a:xfrm>
            <a:custGeom>
              <a:avLst/>
              <a:gdLst/>
              <a:ahLst/>
              <a:cxnLst/>
              <a:rect l="l" t="t" r="r" b="b"/>
              <a:pathLst>
                <a:path w="121919" h="120650">
                  <a:moveTo>
                    <a:pt x="40639" y="0"/>
                  </a:moveTo>
                  <a:lnTo>
                    <a:pt x="0" y="120650"/>
                  </a:lnTo>
                  <a:lnTo>
                    <a:pt x="121919" y="80010"/>
                  </a:lnTo>
                  <a:lnTo>
                    <a:pt x="40639" y="0"/>
                  </a:lnTo>
                  <a:close/>
                </a:path>
              </a:pathLst>
            </a:custGeom>
            <a:solidFill>
              <a:srgbClr val="FF0000"/>
            </a:solidFill>
          </p:spPr>
          <p:txBody>
            <a:bodyPr wrap="square" lIns="0" tIns="0" rIns="0" bIns="0" rtlCol="0"/>
            <a:lstStyle/>
            <a:p>
              <a:endParaRPr/>
            </a:p>
          </p:txBody>
        </p:sp>
        <p:sp>
          <p:nvSpPr>
            <p:cNvPr id="14" name="object 14"/>
            <p:cNvSpPr/>
            <p:nvPr/>
          </p:nvSpPr>
          <p:spPr>
            <a:xfrm>
              <a:off x="2212340" y="1913889"/>
              <a:ext cx="298450" cy="516890"/>
            </a:xfrm>
            <a:custGeom>
              <a:avLst/>
              <a:gdLst/>
              <a:ahLst/>
              <a:cxnLst/>
              <a:rect l="l" t="t" r="r" b="b"/>
              <a:pathLst>
                <a:path w="298450" h="516889">
                  <a:moveTo>
                    <a:pt x="298450" y="0"/>
                  </a:moveTo>
                  <a:lnTo>
                    <a:pt x="292741" y="49228"/>
                  </a:lnTo>
                  <a:lnTo>
                    <a:pt x="284771" y="91072"/>
                  </a:lnTo>
                  <a:lnTo>
                    <a:pt x="262958" y="155569"/>
                  </a:lnTo>
                  <a:lnTo>
                    <a:pt x="234825" y="199410"/>
                  </a:lnTo>
                  <a:lnTo>
                    <a:pt x="202185" y="228516"/>
                  </a:lnTo>
                  <a:lnTo>
                    <a:pt x="166855" y="248804"/>
                  </a:lnTo>
                  <a:lnTo>
                    <a:pt x="148748" y="257492"/>
                  </a:lnTo>
                  <a:lnTo>
                    <a:pt x="130649" y="266196"/>
                  </a:lnTo>
                  <a:lnTo>
                    <a:pt x="95382" y="286610"/>
                  </a:lnTo>
                  <a:lnTo>
                    <a:pt x="62869" y="315967"/>
                  </a:lnTo>
                  <a:lnTo>
                    <a:pt x="34924" y="360186"/>
                  </a:lnTo>
                  <a:lnTo>
                    <a:pt x="13363" y="425187"/>
                  </a:lnTo>
                  <a:lnTo>
                    <a:pt x="5543" y="467331"/>
                  </a:lnTo>
                  <a:lnTo>
                    <a:pt x="0" y="516889"/>
                  </a:lnTo>
                </a:path>
              </a:pathLst>
            </a:custGeom>
            <a:ln w="27940">
              <a:solidFill>
                <a:srgbClr val="FF0000"/>
              </a:solidFill>
            </a:ln>
          </p:spPr>
          <p:txBody>
            <a:bodyPr wrap="square" lIns="0" tIns="0" rIns="0" bIns="0" rtlCol="0"/>
            <a:lstStyle/>
            <a:p>
              <a:endParaRPr/>
            </a:p>
          </p:txBody>
        </p:sp>
        <p:sp>
          <p:nvSpPr>
            <p:cNvPr id="15" name="object 15"/>
            <p:cNvSpPr/>
            <p:nvPr/>
          </p:nvSpPr>
          <p:spPr>
            <a:xfrm>
              <a:off x="2169160" y="1828799"/>
              <a:ext cx="384810" cy="685800"/>
            </a:xfrm>
            <a:custGeom>
              <a:avLst/>
              <a:gdLst/>
              <a:ahLst/>
              <a:cxnLst/>
              <a:rect l="l" t="t" r="r" b="b"/>
              <a:pathLst>
                <a:path w="384810" h="685800">
                  <a:moveTo>
                    <a:pt x="86360" y="601980"/>
                  </a:moveTo>
                  <a:lnTo>
                    <a:pt x="0" y="598170"/>
                  </a:lnTo>
                  <a:lnTo>
                    <a:pt x="39370" y="685800"/>
                  </a:lnTo>
                  <a:lnTo>
                    <a:pt x="86360" y="601980"/>
                  </a:lnTo>
                  <a:close/>
                </a:path>
                <a:path w="384810" h="685800">
                  <a:moveTo>
                    <a:pt x="384810" y="86360"/>
                  </a:moveTo>
                  <a:lnTo>
                    <a:pt x="345440" y="0"/>
                  </a:lnTo>
                  <a:lnTo>
                    <a:pt x="298450" y="82550"/>
                  </a:lnTo>
                  <a:lnTo>
                    <a:pt x="384810" y="86360"/>
                  </a:lnTo>
                  <a:close/>
                </a:path>
              </a:pathLst>
            </a:custGeom>
            <a:solidFill>
              <a:srgbClr val="FF0000"/>
            </a:solidFill>
          </p:spPr>
          <p:txBody>
            <a:bodyPr wrap="square" lIns="0" tIns="0" rIns="0" bIns="0" rtlCol="0"/>
            <a:lstStyle/>
            <a:p>
              <a:endParaRPr/>
            </a:p>
          </p:txBody>
        </p:sp>
      </p:grpSp>
      <p:sp>
        <p:nvSpPr>
          <p:cNvPr id="16" name="object 16"/>
          <p:cNvSpPr txBox="1"/>
          <p:nvPr/>
        </p:nvSpPr>
        <p:spPr>
          <a:xfrm>
            <a:off x="1220469" y="339090"/>
            <a:ext cx="62801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E</a:t>
            </a:r>
            <a:r>
              <a:rPr sz="1400" b="1" dirty="0">
                <a:latin typeface="Arial"/>
                <a:cs typeface="Arial"/>
              </a:rPr>
              <a:t>n</a:t>
            </a:r>
            <a:r>
              <a:rPr sz="1400" b="1" spc="-5" dirty="0">
                <a:latin typeface="Arial"/>
                <a:cs typeface="Arial"/>
              </a:rPr>
              <a:t>e</a:t>
            </a:r>
            <a:r>
              <a:rPr sz="1400" b="1" dirty="0">
                <a:latin typeface="Arial"/>
                <a:cs typeface="Arial"/>
              </a:rPr>
              <a:t>r</a:t>
            </a:r>
            <a:r>
              <a:rPr sz="1400" b="1" spc="-10" dirty="0">
                <a:latin typeface="Arial"/>
                <a:cs typeface="Arial"/>
              </a:rPr>
              <a:t>g</a:t>
            </a:r>
            <a:r>
              <a:rPr sz="1400" b="1" dirty="0">
                <a:latin typeface="Arial"/>
                <a:cs typeface="Arial"/>
              </a:rPr>
              <a:t>y</a:t>
            </a:r>
            <a:endParaRPr sz="1400">
              <a:latin typeface="Arial"/>
              <a:cs typeface="Arial"/>
            </a:endParaRPr>
          </a:p>
        </p:txBody>
      </p:sp>
      <p:sp>
        <p:nvSpPr>
          <p:cNvPr id="17" name="object 17"/>
          <p:cNvSpPr txBox="1"/>
          <p:nvPr/>
        </p:nvSpPr>
        <p:spPr>
          <a:xfrm>
            <a:off x="1296669" y="5444490"/>
            <a:ext cx="2058035" cy="877569"/>
          </a:xfrm>
          <a:prstGeom prst="rect">
            <a:avLst/>
          </a:prstGeom>
        </p:spPr>
        <p:txBody>
          <a:bodyPr vert="horz" wrap="square" lIns="0" tIns="12700" rIns="0" bIns="0" rtlCol="0">
            <a:spAutoFit/>
          </a:bodyPr>
          <a:lstStyle/>
          <a:p>
            <a:pPr marL="12700" marR="5080">
              <a:lnSpc>
                <a:spcPct val="100000"/>
              </a:lnSpc>
              <a:spcBef>
                <a:spcPts val="100"/>
              </a:spcBef>
            </a:pPr>
            <a:r>
              <a:rPr sz="1400" b="1" spc="-5" dirty="0">
                <a:latin typeface="Arial"/>
                <a:cs typeface="Arial"/>
              </a:rPr>
              <a:t>Same diagram </a:t>
            </a:r>
            <a:r>
              <a:rPr sz="1400" b="1" dirty="0">
                <a:latin typeface="Arial"/>
                <a:cs typeface="Arial"/>
              </a:rPr>
              <a:t>as </a:t>
            </a:r>
            <a:r>
              <a:rPr sz="1400" b="1" spc="-5" dirty="0">
                <a:latin typeface="Arial"/>
                <a:cs typeface="Arial"/>
              </a:rPr>
              <a:t>last  slide except </a:t>
            </a:r>
            <a:r>
              <a:rPr sz="1400" b="1" spc="5" dirty="0">
                <a:latin typeface="Arial"/>
                <a:cs typeface="Arial"/>
              </a:rPr>
              <a:t>“blown </a:t>
            </a:r>
            <a:r>
              <a:rPr sz="1400" b="1" spc="-10" dirty="0">
                <a:latin typeface="Arial"/>
                <a:cs typeface="Arial"/>
              </a:rPr>
              <a:t>up”  </a:t>
            </a:r>
            <a:r>
              <a:rPr sz="1400" b="1" dirty="0">
                <a:latin typeface="Arial"/>
                <a:cs typeface="Arial"/>
              </a:rPr>
              <a:t>to see </a:t>
            </a:r>
            <a:r>
              <a:rPr sz="1400" b="1" spc="-5" dirty="0">
                <a:latin typeface="Arial"/>
                <a:cs typeface="Arial"/>
              </a:rPr>
              <a:t>the spacing  better.</a:t>
            </a:r>
            <a:endParaRPr sz="1400">
              <a:latin typeface="Arial"/>
              <a:cs typeface="Arial"/>
            </a:endParaRPr>
          </a:p>
        </p:txBody>
      </p:sp>
      <p:sp>
        <p:nvSpPr>
          <p:cNvPr id="18" name="object 18"/>
          <p:cNvSpPr txBox="1"/>
          <p:nvPr/>
        </p:nvSpPr>
        <p:spPr>
          <a:xfrm>
            <a:off x="2744470" y="262890"/>
            <a:ext cx="2266950" cy="1304290"/>
          </a:xfrm>
          <a:prstGeom prst="rect">
            <a:avLst/>
          </a:prstGeom>
        </p:spPr>
        <p:txBody>
          <a:bodyPr vert="horz" wrap="square" lIns="0" tIns="12700" rIns="0" bIns="0" rtlCol="0">
            <a:spAutoFit/>
          </a:bodyPr>
          <a:lstStyle/>
          <a:p>
            <a:pPr marL="12700" marR="5080">
              <a:lnSpc>
                <a:spcPct val="99900"/>
              </a:lnSpc>
              <a:spcBef>
                <a:spcPts val="100"/>
              </a:spcBef>
            </a:pPr>
            <a:r>
              <a:rPr sz="1400" b="1" spc="-5" dirty="0">
                <a:latin typeface="Arial"/>
                <a:cs typeface="Arial"/>
              </a:rPr>
              <a:t>This means that </a:t>
            </a:r>
            <a:r>
              <a:rPr sz="1400" b="1" spc="5" dirty="0">
                <a:latin typeface="Arial"/>
                <a:cs typeface="Arial"/>
              </a:rPr>
              <a:t>if </a:t>
            </a:r>
            <a:r>
              <a:rPr sz="1400" b="1" dirty="0">
                <a:latin typeface="Arial"/>
                <a:cs typeface="Arial"/>
              </a:rPr>
              <a:t>a  </a:t>
            </a:r>
            <a:r>
              <a:rPr sz="1400" b="1" spc="-5" dirty="0">
                <a:latin typeface="Arial"/>
                <a:cs typeface="Arial"/>
              </a:rPr>
              <a:t>particle </a:t>
            </a:r>
            <a:r>
              <a:rPr sz="1400" b="1" dirty="0">
                <a:latin typeface="Arial"/>
                <a:cs typeface="Arial"/>
              </a:rPr>
              <a:t>is in </a:t>
            </a:r>
            <a:r>
              <a:rPr sz="1400" b="1" spc="-5" dirty="0">
                <a:latin typeface="Arial"/>
                <a:cs typeface="Arial"/>
              </a:rPr>
              <a:t>some energy  state, </a:t>
            </a:r>
            <a:r>
              <a:rPr sz="1400" b="1" dirty="0">
                <a:latin typeface="Arial"/>
                <a:cs typeface="Arial"/>
              </a:rPr>
              <a:t>if it is to </a:t>
            </a:r>
            <a:r>
              <a:rPr sz="1400" b="1" spc="-5" dirty="0">
                <a:latin typeface="Arial"/>
                <a:cs typeface="Arial"/>
              </a:rPr>
              <a:t>give up  energy </a:t>
            </a:r>
            <a:r>
              <a:rPr sz="1400" b="1" spc="5" dirty="0">
                <a:latin typeface="Arial"/>
                <a:cs typeface="Arial"/>
              </a:rPr>
              <a:t>in </a:t>
            </a:r>
            <a:r>
              <a:rPr sz="1400" b="1" spc="-5" dirty="0">
                <a:latin typeface="Arial"/>
                <a:cs typeface="Arial"/>
              </a:rPr>
              <a:t>the form of</a:t>
            </a:r>
            <a:r>
              <a:rPr sz="1400" b="1" spc="-105" dirty="0">
                <a:latin typeface="Arial"/>
                <a:cs typeface="Arial"/>
              </a:rPr>
              <a:t> </a:t>
            </a:r>
            <a:r>
              <a:rPr sz="1400" b="1" dirty="0">
                <a:latin typeface="Arial"/>
                <a:cs typeface="Arial"/>
              </a:rPr>
              <a:t>light,  it </a:t>
            </a:r>
            <a:r>
              <a:rPr sz="1400" b="1" spc="-5" dirty="0">
                <a:latin typeface="Arial"/>
                <a:cs typeface="Arial"/>
              </a:rPr>
              <a:t>has to give up </a:t>
            </a:r>
            <a:r>
              <a:rPr sz="1400" b="1" dirty="0">
                <a:latin typeface="Arial"/>
                <a:cs typeface="Arial"/>
              </a:rPr>
              <a:t>a </a:t>
            </a:r>
            <a:r>
              <a:rPr sz="1400" b="1" spc="-5" dirty="0">
                <a:latin typeface="Arial"/>
                <a:cs typeface="Arial"/>
              </a:rPr>
              <a:t>definite  amount</a:t>
            </a:r>
            <a:endParaRPr sz="1400">
              <a:latin typeface="Arial"/>
              <a:cs typeface="Arial"/>
            </a:endParaRPr>
          </a:p>
        </p:txBody>
      </p:sp>
      <p:grpSp>
        <p:nvGrpSpPr>
          <p:cNvPr id="19" name="object 19"/>
          <p:cNvGrpSpPr/>
          <p:nvPr/>
        </p:nvGrpSpPr>
        <p:grpSpPr>
          <a:xfrm>
            <a:off x="2790825" y="1840229"/>
            <a:ext cx="2009775" cy="398145"/>
            <a:chOff x="2790825" y="1840229"/>
            <a:chExt cx="2619375" cy="398145"/>
          </a:xfrm>
        </p:grpSpPr>
        <p:sp>
          <p:nvSpPr>
            <p:cNvPr id="20" name="object 20"/>
            <p:cNvSpPr/>
            <p:nvPr/>
          </p:nvSpPr>
          <p:spPr>
            <a:xfrm>
              <a:off x="2819400" y="1924049"/>
              <a:ext cx="2432050" cy="285750"/>
            </a:xfrm>
            <a:custGeom>
              <a:avLst/>
              <a:gdLst/>
              <a:ahLst/>
              <a:cxnLst/>
              <a:rect l="l" t="t" r="r" b="b"/>
              <a:pathLst>
                <a:path w="2432050" h="285750">
                  <a:moveTo>
                    <a:pt x="0" y="285750"/>
                  </a:moveTo>
                  <a:lnTo>
                    <a:pt x="2432050" y="0"/>
                  </a:lnTo>
                </a:path>
              </a:pathLst>
            </a:custGeom>
            <a:ln w="57150">
              <a:solidFill>
                <a:srgbClr val="0066FF"/>
              </a:solidFill>
            </a:ln>
          </p:spPr>
          <p:txBody>
            <a:bodyPr wrap="square" lIns="0" tIns="0" rIns="0" bIns="0" rtlCol="0"/>
            <a:lstStyle/>
            <a:p>
              <a:endParaRPr/>
            </a:p>
          </p:txBody>
        </p:sp>
        <p:sp>
          <p:nvSpPr>
            <p:cNvPr id="21" name="object 21"/>
            <p:cNvSpPr/>
            <p:nvPr/>
          </p:nvSpPr>
          <p:spPr>
            <a:xfrm>
              <a:off x="5229860" y="1840229"/>
              <a:ext cx="180340" cy="170180"/>
            </a:xfrm>
            <a:custGeom>
              <a:avLst/>
              <a:gdLst/>
              <a:ahLst/>
              <a:cxnLst/>
              <a:rect l="l" t="t" r="r" b="b"/>
              <a:pathLst>
                <a:path w="180339" h="170180">
                  <a:moveTo>
                    <a:pt x="0" y="0"/>
                  </a:moveTo>
                  <a:lnTo>
                    <a:pt x="19050" y="170180"/>
                  </a:lnTo>
                  <a:lnTo>
                    <a:pt x="180339" y="64770"/>
                  </a:lnTo>
                  <a:lnTo>
                    <a:pt x="0" y="0"/>
                  </a:lnTo>
                  <a:close/>
                </a:path>
              </a:pathLst>
            </a:custGeom>
            <a:solidFill>
              <a:srgbClr val="0066FF"/>
            </a:solidFill>
          </p:spPr>
          <p:txBody>
            <a:bodyPr wrap="square" lIns="0" tIns="0" rIns="0" bIns="0" rtlCol="0"/>
            <a:lstStyle/>
            <a:p>
              <a:endParaRPr/>
            </a:p>
          </p:txBody>
        </p:sp>
      </p:grpSp>
      <p:sp>
        <p:nvSpPr>
          <p:cNvPr id="22" name="object 22"/>
          <p:cNvSpPr txBox="1"/>
          <p:nvPr/>
        </p:nvSpPr>
        <p:spPr>
          <a:xfrm>
            <a:off x="1068069" y="1482090"/>
            <a:ext cx="396875" cy="391160"/>
          </a:xfrm>
          <a:prstGeom prst="rect">
            <a:avLst/>
          </a:prstGeom>
        </p:spPr>
        <p:txBody>
          <a:bodyPr vert="horz" wrap="square" lIns="0" tIns="12700" rIns="0" bIns="0" rtlCol="0">
            <a:spAutoFit/>
          </a:bodyPr>
          <a:lstStyle/>
          <a:p>
            <a:pPr marL="12700">
              <a:lnSpc>
                <a:spcPct val="100000"/>
              </a:lnSpc>
              <a:spcBef>
                <a:spcPts val="100"/>
              </a:spcBef>
            </a:pPr>
            <a:r>
              <a:rPr sz="2400" b="1" spc="-15" dirty="0">
                <a:latin typeface="Arial"/>
                <a:cs typeface="Arial"/>
              </a:rPr>
              <a:t>E</a:t>
            </a:r>
            <a:r>
              <a:rPr sz="2400" b="1" dirty="0">
                <a:latin typeface="Arial"/>
                <a:cs typeface="Arial"/>
              </a:rPr>
              <a:t>1</a:t>
            </a:r>
            <a:endParaRPr sz="2400">
              <a:latin typeface="Arial"/>
              <a:cs typeface="Arial"/>
            </a:endParaRPr>
          </a:p>
        </p:txBody>
      </p:sp>
      <p:sp>
        <p:nvSpPr>
          <p:cNvPr id="23" name="object 23"/>
          <p:cNvSpPr txBox="1"/>
          <p:nvPr/>
        </p:nvSpPr>
        <p:spPr>
          <a:xfrm>
            <a:off x="1068069" y="2548890"/>
            <a:ext cx="39814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Arial"/>
                <a:cs typeface="Arial"/>
              </a:rPr>
              <a:t>E2</a:t>
            </a:r>
            <a:endParaRPr sz="2400">
              <a:latin typeface="Arial"/>
              <a:cs typeface="Arial"/>
            </a:endParaRPr>
          </a:p>
        </p:txBody>
      </p:sp>
      <p:sp>
        <p:nvSpPr>
          <p:cNvPr id="24" name="object 24"/>
          <p:cNvSpPr txBox="1"/>
          <p:nvPr/>
        </p:nvSpPr>
        <p:spPr>
          <a:xfrm>
            <a:off x="5410200" y="1482090"/>
            <a:ext cx="3276600" cy="751488"/>
          </a:xfrm>
          <a:prstGeom prst="rect">
            <a:avLst/>
          </a:prstGeom>
        </p:spPr>
        <p:txBody>
          <a:bodyPr vert="horz" wrap="square" lIns="0" tIns="12700" rIns="0" bIns="0" rtlCol="0">
            <a:spAutoFit/>
          </a:bodyPr>
          <a:lstStyle/>
          <a:p>
            <a:pPr marL="12700" marR="5080">
              <a:lnSpc>
                <a:spcPct val="100000"/>
              </a:lnSpc>
              <a:spcBef>
                <a:spcPts val="100"/>
              </a:spcBef>
            </a:pPr>
            <a:r>
              <a:rPr sz="2400" b="1" spc="-5" dirty="0">
                <a:latin typeface="Arial"/>
                <a:cs typeface="Arial"/>
              </a:rPr>
              <a:t>Light </a:t>
            </a:r>
            <a:r>
              <a:rPr sz="2400" b="1" spc="5" dirty="0">
                <a:latin typeface="Arial"/>
                <a:cs typeface="Arial"/>
              </a:rPr>
              <a:t>with</a:t>
            </a:r>
            <a:r>
              <a:rPr sz="2400" b="1" spc="-75" dirty="0">
                <a:latin typeface="Arial"/>
                <a:cs typeface="Arial"/>
              </a:rPr>
              <a:t> </a:t>
            </a:r>
            <a:r>
              <a:rPr sz="2400" b="1" spc="-5" dirty="0">
                <a:latin typeface="Arial"/>
                <a:cs typeface="Arial"/>
              </a:rPr>
              <a:t>energy  </a:t>
            </a:r>
            <a:r>
              <a:rPr sz="2400" b="1" spc="-10">
                <a:latin typeface="Arial"/>
                <a:cs typeface="Arial"/>
              </a:rPr>
              <a:t>equal </a:t>
            </a:r>
            <a:r>
              <a:rPr sz="2400" b="1">
                <a:latin typeface="Arial"/>
                <a:cs typeface="Arial"/>
              </a:rPr>
              <a:t>to</a:t>
            </a:r>
            <a:r>
              <a:rPr lang="en-US" sz="2400" b="1" dirty="0">
                <a:latin typeface="Arial"/>
                <a:cs typeface="Arial"/>
              </a:rPr>
              <a:t>  </a:t>
            </a:r>
            <a:r>
              <a:rPr sz="2400" b="1" spc="-5">
                <a:latin typeface="Arial"/>
                <a:cs typeface="Arial"/>
              </a:rPr>
              <a:t>E</a:t>
            </a:r>
            <a:r>
              <a:rPr sz="2400" b="1" spc="-5" baseline="-25000">
                <a:latin typeface="Arial"/>
                <a:cs typeface="Arial"/>
              </a:rPr>
              <a:t>1</a:t>
            </a:r>
            <a:r>
              <a:rPr lang="en-US" sz="2400" b="1" spc="-5" dirty="0">
                <a:latin typeface="Arial"/>
                <a:cs typeface="Arial"/>
              </a:rPr>
              <a:t> </a:t>
            </a:r>
            <a:r>
              <a:rPr sz="2400" b="1" spc="-5">
                <a:latin typeface="Arial"/>
                <a:cs typeface="Arial"/>
              </a:rPr>
              <a:t>-</a:t>
            </a:r>
            <a:r>
              <a:rPr lang="en-US" sz="2400" b="1" spc="-5" dirty="0">
                <a:latin typeface="Arial"/>
                <a:cs typeface="Arial"/>
              </a:rPr>
              <a:t>  </a:t>
            </a:r>
            <a:r>
              <a:rPr sz="2400" b="1" spc="-5">
                <a:latin typeface="Arial"/>
                <a:cs typeface="Arial"/>
              </a:rPr>
              <a:t>E</a:t>
            </a:r>
            <a:r>
              <a:rPr sz="2400" b="1" spc="-5" baseline="-25000">
                <a:latin typeface="Arial"/>
                <a:cs typeface="Arial"/>
              </a:rPr>
              <a:t>2</a:t>
            </a:r>
            <a:r>
              <a:rPr lang="en-US" sz="2400" b="1" dirty="0">
                <a:latin typeface="Arial"/>
                <a:cs typeface="Arial"/>
              </a:rPr>
              <a:t>=</a:t>
            </a:r>
            <a:r>
              <a:rPr lang="en-US" sz="2400" b="1" spc="-30" dirty="0">
                <a:latin typeface="Arial"/>
                <a:cs typeface="Arial"/>
              </a:rPr>
              <a:t> </a:t>
            </a:r>
            <a:r>
              <a:rPr lang="en-US" sz="2400" b="1" dirty="0" err="1">
                <a:latin typeface="Arial"/>
                <a:cs typeface="Arial"/>
              </a:rPr>
              <a:t>hf</a:t>
            </a:r>
            <a:endParaRPr sz="2400" baseline="-250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0350" y="1041712"/>
            <a:ext cx="1914525" cy="474980"/>
          </a:xfrm>
          <a:prstGeom prst="rect">
            <a:avLst/>
          </a:prstGeom>
        </p:spPr>
        <p:txBody>
          <a:bodyPr vert="horz" wrap="square" lIns="0" tIns="12065" rIns="0" bIns="0" rtlCol="0">
            <a:spAutoFit/>
          </a:bodyPr>
          <a:lstStyle/>
          <a:p>
            <a:pPr marL="38100">
              <a:lnSpc>
                <a:spcPct val="100000"/>
              </a:lnSpc>
              <a:spcBef>
                <a:spcPts val="95"/>
              </a:spcBef>
              <a:tabLst>
                <a:tab pos="424815" algn="l"/>
              </a:tabLst>
            </a:pPr>
            <a:r>
              <a:rPr sz="2950" b="0" spc="-100" dirty="0">
                <a:latin typeface="Symbol"/>
                <a:cs typeface="Symbol"/>
              </a:rPr>
              <a:t></a:t>
            </a:r>
            <a:r>
              <a:rPr sz="2950" b="0" spc="-100" dirty="0">
                <a:latin typeface="Times New Roman"/>
                <a:cs typeface="Times New Roman"/>
              </a:rPr>
              <a:t>	</a:t>
            </a:r>
            <a:r>
              <a:rPr sz="2850" b="0" spc="-45" dirty="0">
                <a:latin typeface="Symbol"/>
                <a:cs typeface="Symbol"/>
              </a:rPr>
              <a:t></a:t>
            </a:r>
            <a:r>
              <a:rPr sz="2850" b="0" spc="-535" dirty="0">
                <a:latin typeface="Times New Roman"/>
                <a:cs typeface="Times New Roman"/>
              </a:rPr>
              <a:t> </a:t>
            </a:r>
            <a:r>
              <a:rPr sz="2950" b="0" spc="-100" dirty="0">
                <a:latin typeface="Symbol"/>
                <a:cs typeface="Symbol"/>
              </a:rPr>
              <a:t></a:t>
            </a:r>
            <a:r>
              <a:rPr sz="2950" b="0" spc="-500" dirty="0">
                <a:latin typeface="Times New Roman"/>
                <a:cs typeface="Times New Roman"/>
              </a:rPr>
              <a:t> </a:t>
            </a:r>
            <a:r>
              <a:rPr sz="2475" b="0" spc="-7" baseline="-23569" dirty="0">
                <a:latin typeface="Times New Roman"/>
                <a:cs typeface="Times New Roman"/>
              </a:rPr>
              <a:t>1</a:t>
            </a:r>
            <a:r>
              <a:rPr sz="2475" b="0" spc="292" baseline="-23569" dirty="0">
                <a:latin typeface="Times New Roman"/>
                <a:cs typeface="Times New Roman"/>
              </a:rPr>
              <a:t> </a:t>
            </a:r>
            <a:r>
              <a:rPr sz="2850" b="0" spc="-15" dirty="0">
                <a:latin typeface="Symbol"/>
                <a:cs typeface="Symbol"/>
              </a:rPr>
              <a:t></a:t>
            </a:r>
            <a:r>
              <a:rPr sz="2950" b="0" spc="-15" dirty="0">
                <a:latin typeface="Symbol"/>
                <a:cs typeface="Symbol"/>
              </a:rPr>
              <a:t></a:t>
            </a:r>
            <a:r>
              <a:rPr sz="2950" b="0" spc="-325" dirty="0">
                <a:latin typeface="Times New Roman"/>
                <a:cs typeface="Times New Roman"/>
              </a:rPr>
              <a:t> </a:t>
            </a:r>
            <a:r>
              <a:rPr sz="2475" b="0" spc="-7" baseline="-23569" dirty="0">
                <a:latin typeface="Times New Roman"/>
                <a:cs typeface="Times New Roman"/>
              </a:rPr>
              <a:t>2</a:t>
            </a:r>
            <a:endParaRPr sz="2475" baseline="-23569">
              <a:latin typeface="Times New Roman"/>
              <a:cs typeface="Times New Roman"/>
            </a:endParaRPr>
          </a:p>
        </p:txBody>
      </p:sp>
      <p:sp>
        <p:nvSpPr>
          <p:cNvPr id="3" name="object 3"/>
          <p:cNvSpPr txBox="1"/>
          <p:nvPr/>
        </p:nvSpPr>
        <p:spPr>
          <a:xfrm>
            <a:off x="5848350" y="1836420"/>
            <a:ext cx="257810" cy="459740"/>
          </a:xfrm>
          <a:prstGeom prst="rect">
            <a:avLst/>
          </a:prstGeom>
        </p:spPr>
        <p:txBody>
          <a:bodyPr vert="horz" wrap="square" lIns="0" tIns="12700" rIns="0" bIns="0" rtlCol="0">
            <a:spAutoFit/>
          </a:bodyPr>
          <a:lstStyle/>
          <a:p>
            <a:pPr marL="38100">
              <a:lnSpc>
                <a:spcPct val="100000"/>
              </a:lnSpc>
              <a:spcBef>
                <a:spcPts val="100"/>
              </a:spcBef>
            </a:pPr>
            <a:r>
              <a:rPr sz="4275" spc="15" baseline="-25341" dirty="0">
                <a:latin typeface="Times New Roman"/>
                <a:cs typeface="Times New Roman"/>
              </a:rPr>
              <a:t>|</a:t>
            </a:r>
            <a:r>
              <a:rPr sz="1650" spc="10" dirty="0">
                <a:latin typeface="Times New Roman"/>
                <a:cs typeface="Times New Roman"/>
              </a:rPr>
              <a:t>2</a:t>
            </a:r>
            <a:endParaRPr sz="1650">
              <a:latin typeface="Times New Roman"/>
              <a:cs typeface="Times New Roman"/>
            </a:endParaRPr>
          </a:p>
        </p:txBody>
      </p:sp>
      <p:sp>
        <p:nvSpPr>
          <p:cNvPr id="4" name="object 4"/>
          <p:cNvSpPr txBox="1"/>
          <p:nvPr/>
        </p:nvSpPr>
        <p:spPr>
          <a:xfrm>
            <a:off x="488950" y="1710690"/>
            <a:ext cx="5339080" cy="808355"/>
          </a:xfrm>
          <a:prstGeom prst="rect">
            <a:avLst/>
          </a:prstGeom>
        </p:spPr>
        <p:txBody>
          <a:bodyPr vert="horz" wrap="square" lIns="0" tIns="12700" rIns="0" bIns="0" rtlCol="0">
            <a:spAutoFit/>
          </a:bodyPr>
          <a:lstStyle/>
          <a:p>
            <a:pPr marL="63500">
              <a:lnSpc>
                <a:spcPts val="2405"/>
              </a:lnSpc>
              <a:spcBef>
                <a:spcPts val="100"/>
              </a:spcBef>
            </a:pPr>
            <a:r>
              <a:rPr sz="2200" spc="-5" dirty="0">
                <a:latin typeface="Arial"/>
                <a:cs typeface="Arial"/>
              </a:rPr>
              <a:t>Total probability </a:t>
            </a:r>
            <a:r>
              <a:rPr sz="2200" spc="-10" dirty="0">
                <a:latin typeface="Arial"/>
                <a:cs typeface="Arial"/>
              </a:rPr>
              <a:t>will</a:t>
            </a:r>
            <a:r>
              <a:rPr sz="2200" spc="-5" dirty="0">
                <a:latin typeface="Arial"/>
                <a:cs typeface="Arial"/>
              </a:rPr>
              <a:t> be</a:t>
            </a:r>
            <a:endParaRPr sz="2200">
              <a:latin typeface="Arial"/>
              <a:cs typeface="Arial"/>
            </a:endParaRPr>
          </a:p>
          <a:p>
            <a:pPr marL="2777490">
              <a:lnSpc>
                <a:spcPts val="2540"/>
              </a:lnSpc>
              <a:tabLst>
                <a:tab pos="4685665" algn="l"/>
              </a:tabLst>
            </a:pPr>
            <a:r>
              <a:rPr sz="2850" i="1" spc="-15" dirty="0">
                <a:latin typeface="Times New Roman"/>
                <a:cs typeface="Times New Roman"/>
              </a:rPr>
              <a:t>P </a:t>
            </a:r>
            <a:r>
              <a:rPr sz="2850" spc="-35" dirty="0">
                <a:latin typeface="Symbol"/>
                <a:cs typeface="Symbol"/>
              </a:rPr>
              <a:t></a:t>
            </a:r>
            <a:r>
              <a:rPr sz="2850" spc="-35" dirty="0">
                <a:latin typeface="Times New Roman"/>
                <a:cs typeface="Times New Roman"/>
              </a:rPr>
              <a:t>|</a:t>
            </a:r>
            <a:r>
              <a:rPr sz="2950" spc="-35" dirty="0">
                <a:latin typeface="Symbol"/>
                <a:cs typeface="Symbol"/>
              </a:rPr>
              <a:t></a:t>
            </a:r>
            <a:r>
              <a:rPr sz="2950" spc="254" dirty="0">
                <a:latin typeface="Times New Roman"/>
                <a:cs typeface="Times New Roman"/>
              </a:rPr>
              <a:t> </a:t>
            </a:r>
            <a:r>
              <a:rPr sz="2850" spc="10" dirty="0">
                <a:latin typeface="Times New Roman"/>
                <a:cs typeface="Times New Roman"/>
              </a:rPr>
              <a:t>|</a:t>
            </a:r>
            <a:r>
              <a:rPr sz="2475" spc="15" baseline="43771" dirty="0">
                <a:latin typeface="Times New Roman"/>
                <a:cs typeface="Times New Roman"/>
              </a:rPr>
              <a:t>2</a:t>
            </a:r>
            <a:r>
              <a:rPr sz="2475" spc="-82" baseline="43771" dirty="0">
                <a:latin typeface="Times New Roman"/>
                <a:cs typeface="Times New Roman"/>
              </a:rPr>
              <a:t> </a:t>
            </a:r>
            <a:r>
              <a:rPr sz="2850" spc="-35" dirty="0">
                <a:latin typeface="Symbol"/>
                <a:cs typeface="Symbol"/>
              </a:rPr>
              <a:t></a:t>
            </a:r>
            <a:r>
              <a:rPr sz="2850" spc="-35" dirty="0">
                <a:latin typeface="Times New Roman"/>
                <a:cs typeface="Times New Roman"/>
              </a:rPr>
              <a:t>|</a:t>
            </a:r>
            <a:r>
              <a:rPr sz="2950" spc="-35" dirty="0">
                <a:latin typeface="Symbol"/>
                <a:cs typeface="Symbol"/>
              </a:rPr>
              <a:t></a:t>
            </a:r>
            <a:r>
              <a:rPr sz="2950" spc="-35" dirty="0">
                <a:latin typeface="Times New Roman"/>
                <a:cs typeface="Times New Roman"/>
              </a:rPr>
              <a:t>	</a:t>
            </a:r>
            <a:r>
              <a:rPr sz="2850" spc="-10" dirty="0">
                <a:latin typeface="Symbol"/>
                <a:cs typeface="Symbol"/>
              </a:rPr>
              <a:t></a:t>
            </a:r>
            <a:r>
              <a:rPr sz="2950" spc="-10" dirty="0">
                <a:latin typeface="Symbol"/>
                <a:cs typeface="Symbol"/>
              </a:rPr>
              <a:t></a:t>
            </a:r>
            <a:endParaRPr sz="2950">
              <a:latin typeface="Symbol"/>
              <a:cs typeface="Symbol"/>
            </a:endParaRPr>
          </a:p>
          <a:p>
            <a:pPr marR="30480" algn="r">
              <a:lnSpc>
                <a:spcPts val="1215"/>
              </a:lnSpc>
              <a:tabLst>
                <a:tab pos="694055" algn="l"/>
              </a:tabLst>
            </a:pPr>
            <a:r>
              <a:rPr sz="1650" dirty="0">
                <a:latin typeface="Times New Roman"/>
                <a:cs typeface="Times New Roman"/>
              </a:rPr>
              <a:t>1	2</a:t>
            </a:r>
            <a:endParaRPr sz="1650">
              <a:latin typeface="Times New Roman"/>
              <a:cs typeface="Times New Roman"/>
            </a:endParaRPr>
          </a:p>
        </p:txBody>
      </p:sp>
      <p:sp>
        <p:nvSpPr>
          <p:cNvPr id="5" name="object 5"/>
          <p:cNvSpPr txBox="1"/>
          <p:nvPr/>
        </p:nvSpPr>
        <p:spPr>
          <a:xfrm>
            <a:off x="1832610" y="1177290"/>
            <a:ext cx="6710045" cy="360680"/>
          </a:xfrm>
          <a:prstGeom prst="rect">
            <a:avLst/>
          </a:prstGeom>
        </p:spPr>
        <p:txBody>
          <a:bodyPr vert="horz" wrap="square" lIns="0" tIns="12700" rIns="0" bIns="0" rtlCol="0">
            <a:spAutoFit/>
          </a:bodyPr>
          <a:lstStyle/>
          <a:p>
            <a:pPr marL="12700">
              <a:lnSpc>
                <a:spcPct val="100000"/>
              </a:lnSpc>
              <a:spcBef>
                <a:spcPts val="100"/>
              </a:spcBef>
              <a:tabLst>
                <a:tab pos="3060065" algn="l"/>
              </a:tabLst>
            </a:pPr>
            <a:r>
              <a:rPr sz="2200" spc="-5" dirty="0">
                <a:latin typeface="Arial"/>
                <a:cs typeface="Arial"/>
              </a:rPr>
              <a:t>Then	due </a:t>
            </a:r>
            <a:r>
              <a:rPr sz="2200" dirty="0">
                <a:latin typeface="Arial"/>
                <a:cs typeface="Arial"/>
              </a:rPr>
              <a:t>to </a:t>
            </a:r>
            <a:r>
              <a:rPr sz="2200" spc="-5" dirty="0">
                <a:latin typeface="Arial"/>
                <a:cs typeface="Arial"/>
              </a:rPr>
              <a:t>superposition</a:t>
            </a:r>
            <a:r>
              <a:rPr sz="2200" spc="-30" dirty="0">
                <a:latin typeface="Arial"/>
                <a:cs typeface="Arial"/>
              </a:rPr>
              <a:t> </a:t>
            </a:r>
            <a:r>
              <a:rPr sz="2200" spc="-5" dirty="0">
                <a:latin typeface="Arial"/>
                <a:cs typeface="Arial"/>
              </a:rPr>
              <a:t>principle</a:t>
            </a:r>
            <a:endParaRPr sz="2200">
              <a:latin typeface="Arial"/>
              <a:cs typeface="Arial"/>
            </a:endParaRPr>
          </a:p>
        </p:txBody>
      </p:sp>
      <p:sp>
        <p:nvSpPr>
          <p:cNvPr id="6" name="object 6"/>
          <p:cNvSpPr txBox="1"/>
          <p:nvPr/>
        </p:nvSpPr>
        <p:spPr>
          <a:xfrm>
            <a:off x="5102859" y="2849879"/>
            <a:ext cx="798830" cy="278765"/>
          </a:xfrm>
          <a:prstGeom prst="rect">
            <a:avLst/>
          </a:prstGeom>
        </p:spPr>
        <p:txBody>
          <a:bodyPr vert="horz" wrap="square" lIns="0" tIns="13970" rIns="0" bIns="0" rtlCol="0">
            <a:spAutoFit/>
          </a:bodyPr>
          <a:lstStyle/>
          <a:p>
            <a:pPr>
              <a:lnSpc>
                <a:spcPct val="100000"/>
              </a:lnSpc>
              <a:spcBef>
                <a:spcPts val="110"/>
              </a:spcBef>
              <a:tabLst>
                <a:tab pos="692785" algn="l"/>
              </a:tabLst>
            </a:pPr>
            <a:r>
              <a:rPr sz="1650" dirty="0">
                <a:latin typeface="Times New Roman"/>
                <a:cs typeface="Times New Roman"/>
              </a:rPr>
              <a:t>1	2</a:t>
            </a:r>
            <a:endParaRPr sz="1650">
              <a:latin typeface="Times New Roman"/>
              <a:cs typeface="Times New Roman"/>
            </a:endParaRPr>
          </a:p>
        </p:txBody>
      </p:sp>
      <p:sp>
        <p:nvSpPr>
          <p:cNvPr id="7" name="object 7"/>
          <p:cNvSpPr txBox="1"/>
          <p:nvPr/>
        </p:nvSpPr>
        <p:spPr>
          <a:xfrm>
            <a:off x="4616450" y="2597150"/>
            <a:ext cx="105410" cy="278765"/>
          </a:xfrm>
          <a:prstGeom prst="rect">
            <a:avLst/>
          </a:prstGeom>
        </p:spPr>
        <p:txBody>
          <a:bodyPr vert="horz" wrap="square" lIns="0" tIns="13970" rIns="0" bIns="0" rtlCol="0">
            <a:spAutoFit/>
          </a:bodyPr>
          <a:lstStyle/>
          <a:p>
            <a:pPr>
              <a:lnSpc>
                <a:spcPct val="100000"/>
              </a:lnSpc>
              <a:spcBef>
                <a:spcPts val="110"/>
              </a:spcBef>
            </a:pPr>
            <a:r>
              <a:rPr sz="1650" dirty="0">
                <a:latin typeface="Times New Roman"/>
                <a:cs typeface="Times New Roman"/>
              </a:rPr>
              <a:t>*</a:t>
            </a:r>
            <a:endParaRPr sz="1650">
              <a:latin typeface="Times New Roman"/>
              <a:cs typeface="Times New Roman"/>
            </a:endParaRPr>
          </a:p>
        </p:txBody>
      </p:sp>
      <p:sp>
        <p:nvSpPr>
          <p:cNvPr id="8" name="object 8"/>
          <p:cNvSpPr txBox="1"/>
          <p:nvPr/>
        </p:nvSpPr>
        <p:spPr>
          <a:xfrm>
            <a:off x="3001010" y="2596133"/>
            <a:ext cx="3086735" cy="474980"/>
          </a:xfrm>
          <a:prstGeom prst="rect">
            <a:avLst/>
          </a:prstGeom>
        </p:spPr>
        <p:txBody>
          <a:bodyPr vert="horz" wrap="square" lIns="0" tIns="12065" rIns="0" bIns="0" rtlCol="0">
            <a:spAutoFit/>
          </a:bodyPr>
          <a:lstStyle/>
          <a:p>
            <a:pPr marL="25400">
              <a:lnSpc>
                <a:spcPct val="100000"/>
              </a:lnSpc>
              <a:spcBef>
                <a:spcPts val="95"/>
              </a:spcBef>
              <a:tabLst>
                <a:tab pos="1750695" algn="l"/>
                <a:tab pos="2286635" algn="l"/>
                <a:tab pos="2940685" algn="l"/>
              </a:tabLst>
            </a:pPr>
            <a:r>
              <a:rPr sz="2850" spc="-25" dirty="0">
                <a:latin typeface="Symbol"/>
                <a:cs typeface="Symbol"/>
              </a:rPr>
              <a:t></a:t>
            </a:r>
            <a:r>
              <a:rPr sz="2850" spc="-25" dirty="0">
                <a:latin typeface="Times New Roman"/>
                <a:cs typeface="Times New Roman"/>
              </a:rPr>
              <a:t> </a:t>
            </a:r>
            <a:r>
              <a:rPr sz="2850" spc="-240" dirty="0">
                <a:latin typeface="Times New Roman"/>
                <a:cs typeface="Times New Roman"/>
              </a:rPr>
              <a:t>(</a:t>
            </a:r>
            <a:r>
              <a:rPr sz="2950" spc="-240" dirty="0">
                <a:latin typeface="Symbol"/>
                <a:cs typeface="Symbol"/>
              </a:rPr>
              <a:t></a:t>
            </a:r>
            <a:r>
              <a:rPr sz="2950" spc="-240" dirty="0">
                <a:latin typeface="Times New Roman"/>
                <a:cs typeface="Times New Roman"/>
              </a:rPr>
              <a:t> </a:t>
            </a:r>
            <a:r>
              <a:rPr sz="2475" baseline="-23569" dirty="0">
                <a:latin typeface="Times New Roman"/>
                <a:cs typeface="Times New Roman"/>
              </a:rPr>
              <a:t>1 </a:t>
            </a:r>
            <a:r>
              <a:rPr sz="2850" spc="-10" dirty="0">
                <a:latin typeface="Symbol"/>
                <a:cs typeface="Symbol"/>
              </a:rPr>
              <a:t></a:t>
            </a:r>
            <a:r>
              <a:rPr sz="2950" spc="-10" dirty="0">
                <a:latin typeface="Symbol"/>
                <a:cs typeface="Symbol"/>
              </a:rPr>
              <a:t></a:t>
            </a:r>
            <a:r>
              <a:rPr sz="2950" spc="-390" dirty="0">
                <a:latin typeface="Times New Roman"/>
                <a:cs typeface="Times New Roman"/>
              </a:rPr>
              <a:t> </a:t>
            </a:r>
            <a:r>
              <a:rPr sz="2475" baseline="-23569" dirty="0">
                <a:latin typeface="Times New Roman"/>
                <a:cs typeface="Times New Roman"/>
              </a:rPr>
              <a:t>2</a:t>
            </a:r>
            <a:r>
              <a:rPr sz="2475" spc="-135" baseline="-23569" dirty="0">
                <a:latin typeface="Times New Roman"/>
                <a:cs typeface="Times New Roman"/>
              </a:rPr>
              <a:t> </a:t>
            </a:r>
            <a:r>
              <a:rPr sz="2850" spc="-10" dirty="0">
                <a:latin typeface="Times New Roman"/>
                <a:cs typeface="Times New Roman"/>
              </a:rPr>
              <a:t>)	</a:t>
            </a:r>
            <a:r>
              <a:rPr sz="2850" spc="-240" dirty="0">
                <a:latin typeface="Times New Roman"/>
                <a:cs typeface="Times New Roman"/>
              </a:rPr>
              <a:t>(</a:t>
            </a:r>
            <a:r>
              <a:rPr sz="2950" spc="-240" dirty="0">
                <a:latin typeface="Symbol"/>
                <a:cs typeface="Symbol"/>
              </a:rPr>
              <a:t></a:t>
            </a:r>
            <a:r>
              <a:rPr sz="2950" spc="-240" dirty="0">
                <a:latin typeface="Times New Roman"/>
                <a:cs typeface="Times New Roman"/>
              </a:rPr>
              <a:t>	</a:t>
            </a:r>
            <a:r>
              <a:rPr sz="2850" spc="-10" dirty="0">
                <a:latin typeface="Symbol"/>
                <a:cs typeface="Symbol"/>
              </a:rPr>
              <a:t></a:t>
            </a:r>
            <a:r>
              <a:rPr sz="2950" spc="-10" dirty="0">
                <a:latin typeface="Symbol"/>
                <a:cs typeface="Symbol"/>
              </a:rPr>
              <a:t></a:t>
            </a:r>
            <a:r>
              <a:rPr sz="2950" spc="-10" dirty="0">
                <a:latin typeface="Times New Roman"/>
                <a:cs typeface="Times New Roman"/>
              </a:rPr>
              <a:t>	</a:t>
            </a:r>
            <a:r>
              <a:rPr sz="2850" spc="-10" dirty="0">
                <a:latin typeface="Times New Roman"/>
                <a:cs typeface="Times New Roman"/>
              </a:rPr>
              <a:t>)</a:t>
            </a:r>
            <a:endParaRPr sz="2850">
              <a:latin typeface="Times New Roman"/>
              <a:cs typeface="Times New Roman"/>
            </a:endParaRPr>
          </a:p>
        </p:txBody>
      </p:sp>
      <p:sp>
        <p:nvSpPr>
          <p:cNvPr id="9" name="object 9"/>
          <p:cNvSpPr txBox="1"/>
          <p:nvPr/>
        </p:nvSpPr>
        <p:spPr>
          <a:xfrm>
            <a:off x="5712459" y="3383279"/>
            <a:ext cx="130810" cy="278765"/>
          </a:xfrm>
          <a:prstGeom prst="rect">
            <a:avLst/>
          </a:prstGeom>
        </p:spPr>
        <p:txBody>
          <a:bodyPr vert="horz" wrap="square" lIns="0" tIns="13970" rIns="0" bIns="0" rtlCol="0">
            <a:spAutoFit/>
          </a:bodyPr>
          <a:lstStyle/>
          <a:p>
            <a:pPr marL="12700">
              <a:lnSpc>
                <a:spcPct val="100000"/>
              </a:lnSpc>
              <a:spcBef>
                <a:spcPts val="110"/>
              </a:spcBef>
            </a:pPr>
            <a:r>
              <a:rPr sz="1650" dirty="0">
                <a:latin typeface="Times New Roman"/>
                <a:cs typeface="Times New Roman"/>
              </a:rPr>
              <a:t>2</a:t>
            </a:r>
            <a:endParaRPr sz="1650">
              <a:latin typeface="Times New Roman"/>
              <a:cs typeface="Times New Roman"/>
            </a:endParaRPr>
          </a:p>
        </p:txBody>
      </p:sp>
      <p:sp>
        <p:nvSpPr>
          <p:cNvPr id="10" name="object 10"/>
          <p:cNvSpPr txBox="1"/>
          <p:nvPr/>
        </p:nvSpPr>
        <p:spPr>
          <a:xfrm>
            <a:off x="5017770" y="3383279"/>
            <a:ext cx="130810" cy="278765"/>
          </a:xfrm>
          <a:prstGeom prst="rect">
            <a:avLst/>
          </a:prstGeom>
        </p:spPr>
        <p:txBody>
          <a:bodyPr vert="horz" wrap="square" lIns="0" tIns="13970" rIns="0" bIns="0" rtlCol="0">
            <a:spAutoFit/>
          </a:bodyPr>
          <a:lstStyle/>
          <a:p>
            <a:pPr marL="12700">
              <a:lnSpc>
                <a:spcPct val="100000"/>
              </a:lnSpc>
              <a:spcBef>
                <a:spcPts val="110"/>
              </a:spcBef>
            </a:pPr>
            <a:r>
              <a:rPr sz="1650" dirty="0">
                <a:latin typeface="Times New Roman"/>
                <a:cs typeface="Times New Roman"/>
              </a:rPr>
              <a:t>1</a:t>
            </a:r>
            <a:endParaRPr sz="1650">
              <a:latin typeface="Times New Roman"/>
              <a:cs typeface="Times New Roman"/>
            </a:endParaRPr>
          </a:p>
        </p:txBody>
      </p:sp>
      <p:sp>
        <p:nvSpPr>
          <p:cNvPr id="11" name="object 11"/>
          <p:cNvSpPr txBox="1"/>
          <p:nvPr/>
        </p:nvSpPr>
        <p:spPr>
          <a:xfrm>
            <a:off x="2995929" y="3129538"/>
            <a:ext cx="3032125" cy="474980"/>
          </a:xfrm>
          <a:prstGeom prst="rect">
            <a:avLst/>
          </a:prstGeom>
        </p:spPr>
        <p:txBody>
          <a:bodyPr vert="horz" wrap="square" lIns="0" tIns="12065" rIns="0" bIns="0" rtlCol="0">
            <a:spAutoFit/>
          </a:bodyPr>
          <a:lstStyle/>
          <a:p>
            <a:pPr marL="50800">
              <a:lnSpc>
                <a:spcPct val="100000"/>
              </a:lnSpc>
              <a:spcBef>
                <a:spcPts val="95"/>
              </a:spcBef>
              <a:tabLst>
                <a:tab pos="2219325" algn="l"/>
                <a:tab pos="2873375" algn="l"/>
              </a:tabLst>
            </a:pPr>
            <a:r>
              <a:rPr sz="2850" spc="-25" dirty="0">
                <a:latin typeface="Symbol"/>
                <a:cs typeface="Symbol"/>
              </a:rPr>
              <a:t></a:t>
            </a:r>
            <a:r>
              <a:rPr sz="2850" spc="-25" dirty="0">
                <a:latin typeface="Times New Roman"/>
                <a:cs typeface="Times New Roman"/>
              </a:rPr>
              <a:t> </a:t>
            </a:r>
            <a:r>
              <a:rPr sz="2850" spc="-240" dirty="0">
                <a:latin typeface="Times New Roman"/>
                <a:cs typeface="Times New Roman"/>
              </a:rPr>
              <a:t>(</a:t>
            </a:r>
            <a:r>
              <a:rPr sz="2950" spc="-240" dirty="0">
                <a:latin typeface="Symbol"/>
                <a:cs typeface="Symbol"/>
              </a:rPr>
              <a:t></a:t>
            </a:r>
            <a:r>
              <a:rPr sz="2950" spc="-240" dirty="0">
                <a:latin typeface="Times New Roman"/>
                <a:cs typeface="Times New Roman"/>
              </a:rPr>
              <a:t> </a:t>
            </a:r>
            <a:r>
              <a:rPr sz="2475" baseline="43771" dirty="0">
                <a:latin typeface="Times New Roman"/>
                <a:cs typeface="Times New Roman"/>
              </a:rPr>
              <a:t>*  </a:t>
            </a:r>
            <a:r>
              <a:rPr sz="2850" spc="-10" dirty="0">
                <a:latin typeface="Symbol"/>
                <a:cs typeface="Symbol"/>
              </a:rPr>
              <a:t></a:t>
            </a:r>
            <a:r>
              <a:rPr sz="2950" spc="-10" dirty="0">
                <a:latin typeface="Symbol"/>
                <a:cs typeface="Symbol"/>
              </a:rPr>
              <a:t></a:t>
            </a:r>
            <a:r>
              <a:rPr sz="2950" spc="-330" dirty="0">
                <a:latin typeface="Times New Roman"/>
                <a:cs typeface="Times New Roman"/>
              </a:rPr>
              <a:t> </a:t>
            </a:r>
            <a:r>
              <a:rPr sz="2475" baseline="43771" dirty="0">
                <a:latin typeface="Times New Roman"/>
                <a:cs typeface="Times New Roman"/>
              </a:rPr>
              <a:t>*</a:t>
            </a:r>
            <a:r>
              <a:rPr sz="2475" spc="-254" baseline="43771" dirty="0">
                <a:latin typeface="Times New Roman"/>
                <a:cs typeface="Times New Roman"/>
              </a:rPr>
              <a:t> </a:t>
            </a:r>
            <a:r>
              <a:rPr sz="2850" spc="-165" dirty="0">
                <a:latin typeface="Times New Roman"/>
                <a:cs typeface="Times New Roman"/>
              </a:rPr>
              <a:t>)(</a:t>
            </a:r>
            <a:r>
              <a:rPr sz="2950" spc="-165" dirty="0">
                <a:latin typeface="Symbol"/>
                <a:cs typeface="Symbol"/>
              </a:rPr>
              <a:t></a:t>
            </a:r>
            <a:r>
              <a:rPr sz="2950" spc="-165" dirty="0">
                <a:latin typeface="Times New Roman"/>
                <a:cs typeface="Times New Roman"/>
              </a:rPr>
              <a:t>	</a:t>
            </a:r>
            <a:r>
              <a:rPr sz="2850" spc="-10" dirty="0">
                <a:latin typeface="Symbol"/>
                <a:cs typeface="Symbol"/>
              </a:rPr>
              <a:t></a:t>
            </a:r>
            <a:r>
              <a:rPr sz="2950" spc="-10" dirty="0">
                <a:latin typeface="Symbol"/>
                <a:cs typeface="Symbol"/>
              </a:rPr>
              <a:t></a:t>
            </a:r>
            <a:r>
              <a:rPr sz="2950" spc="-10" dirty="0">
                <a:latin typeface="Times New Roman"/>
                <a:cs typeface="Times New Roman"/>
              </a:rPr>
              <a:t>	</a:t>
            </a:r>
            <a:r>
              <a:rPr sz="2850" spc="-10" dirty="0">
                <a:latin typeface="Times New Roman"/>
                <a:cs typeface="Times New Roman"/>
              </a:rPr>
              <a:t>)</a:t>
            </a:r>
            <a:endParaRPr sz="2850">
              <a:latin typeface="Times New Roman"/>
              <a:cs typeface="Times New Roman"/>
            </a:endParaRPr>
          </a:p>
        </p:txBody>
      </p:sp>
      <p:sp>
        <p:nvSpPr>
          <p:cNvPr id="12" name="object 12"/>
          <p:cNvSpPr txBox="1"/>
          <p:nvPr/>
        </p:nvSpPr>
        <p:spPr>
          <a:xfrm>
            <a:off x="6209029" y="3916679"/>
            <a:ext cx="479425" cy="278765"/>
          </a:xfrm>
          <a:prstGeom prst="rect">
            <a:avLst/>
          </a:prstGeom>
        </p:spPr>
        <p:txBody>
          <a:bodyPr vert="horz" wrap="square" lIns="0" tIns="13970" rIns="0" bIns="0" rtlCol="0">
            <a:spAutoFit/>
          </a:bodyPr>
          <a:lstStyle/>
          <a:p>
            <a:pPr marL="12700">
              <a:lnSpc>
                <a:spcPct val="100000"/>
              </a:lnSpc>
              <a:spcBef>
                <a:spcPts val="110"/>
              </a:spcBef>
              <a:tabLst>
                <a:tab pos="361315" algn="l"/>
              </a:tabLst>
            </a:pPr>
            <a:r>
              <a:rPr sz="1650" spc="-5" dirty="0">
                <a:latin typeface="Times New Roman"/>
                <a:cs typeface="Times New Roman"/>
              </a:rPr>
              <a:t>2	1</a:t>
            </a:r>
            <a:endParaRPr sz="1650">
              <a:latin typeface="Times New Roman"/>
              <a:cs typeface="Times New Roman"/>
            </a:endParaRPr>
          </a:p>
        </p:txBody>
      </p:sp>
      <p:sp>
        <p:nvSpPr>
          <p:cNvPr id="13" name="object 13"/>
          <p:cNvSpPr txBox="1"/>
          <p:nvPr/>
        </p:nvSpPr>
        <p:spPr>
          <a:xfrm>
            <a:off x="5102859" y="3916679"/>
            <a:ext cx="526415" cy="278765"/>
          </a:xfrm>
          <a:prstGeom prst="rect">
            <a:avLst/>
          </a:prstGeom>
        </p:spPr>
        <p:txBody>
          <a:bodyPr vert="horz" wrap="square" lIns="0" tIns="13970" rIns="0" bIns="0" rtlCol="0">
            <a:spAutoFit/>
          </a:bodyPr>
          <a:lstStyle/>
          <a:p>
            <a:pPr marL="12700">
              <a:lnSpc>
                <a:spcPct val="100000"/>
              </a:lnSpc>
              <a:spcBef>
                <a:spcPts val="110"/>
              </a:spcBef>
              <a:tabLst>
                <a:tab pos="408305" algn="l"/>
              </a:tabLst>
            </a:pPr>
            <a:r>
              <a:rPr sz="1650" spc="-5" dirty="0">
                <a:latin typeface="Times New Roman"/>
                <a:cs typeface="Times New Roman"/>
              </a:rPr>
              <a:t>1	2</a:t>
            </a:r>
            <a:endParaRPr sz="1650">
              <a:latin typeface="Times New Roman"/>
              <a:cs typeface="Times New Roman"/>
            </a:endParaRPr>
          </a:p>
        </p:txBody>
      </p:sp>
      <p:sp>
        <p:nvSpPr>
          <p:cNvPr id="14" name="object 14"/>
          <p:cNvSpPr txBox="1"/>
          <p:nvPr/>
        </p:nvSpPr>
        <p:spPr>
          <a:xfrm>
            <a:off x="2976879" y="3916679"/>
            <a:ext cx="1570355" cy="278765"/>
          </a:xfrm>
          <a:prstGeom prst="rect">
            <a:avLst/>
          </a:prstGeom>
        </p:spPr>
        <p:txBody>
          <a:bodyPr vert="horz" wrap="square" lIns="0" tIns="13970" rIns="0" bIns="0" rtlCol="0">
            <a:spAutoFit/>
          </a:bodyPr>
          <a:lstStyle/>
          <a:p>
            <a:pPr marL="12700">
              <a:lnSpc>
                <a:spcPct val="100000"/>
              </a:lnSpc>
              <a:spcBef>
                <a:spcPts val="110"/>
              </a:spcBef>
              <a:tabLst>
                <a:tab pos="385445" algn="l"/>
                <a:tab pos="1078865" algn="l"/>
                <a:tab pos="1452245" algn="l"/>
              </a:tabLst>
            </a:pPr>
            <a:r>
              <a:rPr sz="1650" spc="-5" dirty="0">
                <a:latin typeface="Times New Roman"/>
                <a:cs typeface="Times New Roman"/>
              </a:rPr>
              <a:t>1	1	2	2</a:t>
            </a:r>
            <a:endParaRPr sz="1650">
              <a:latin typeface="Times New Roman"/>
              <a:cs typeface="Times New Roman"/>
            </a:endParaRPr>
          </a:p>
        </p:txBody>
      </p:sp>
      <p:sp>
        <p:nvSpPr>
          <p:cNvPr id="15" name="object 15"/>
          <p:cNvSpPr txBox="1"/>
          <p:nvPr/>
        </p:nvSpPr>
        <p:spPr>
          <a:xfrm>
            <a:off x="5675629" y="3662952"/>
            <a:ext cx="901700" cy="474980"/>
          </a:xfrm>
          <a:prstGeom prst="rect">
            <a:avLst/>
          </a:prstGeom>
        </p:spPr>
        <p:txBody>
          <a:bodyPr vert="horz" wrap="square" lIns="0" tIns="12065" rIns="0" bIns="0" rtlCol="0">
            <a:spAutoFit/>
          </a:bodyPr>
          <a:lstStyle/>
          <a:p>
            <a:pPr marL="38100">
              <a:lnSpc>
                <a:spcPct val="100000"/>
              </a:lnSpc>
              <a:spcBef>
                <a:spcPts val="95"/>
              </a:spcBef>
            </a:pPr>
            <a:r>
              <a:rPr sz="2850" spc="-15" dirty="0">
                <a:latin typeface="Symbol"/>
                <a:cs typeface="Symbol"/>
              </a:rPr>
              <a:t></a:t>
            </a:r>
            <a:r>
              <a:rPr sz="2950" spc="-15" dirty="0">
                <a:latin typeface="Symbol"/>
                <a:cs typeface="Symbol"/>
              </a:rPr>
              <a:t></a:t>
            </a:r>
            <a:r>
              <a:rPr sz="2950" spc="-245" dirty="0">
                <a:latin typeface="Times New Roman"/>
                <a:cs typeface="Times New Roman"/>
              </a:rPr>
              <a:t> </a:t>
            </a:r>
            <a:r>
              <a:rPr sz="2475" spc="-359" baseline="43771" dirty="0">
                <a:latin typeface="Times New Roman"/>
                <a:cs typeface="Times New Roman"/>
              </a:rPr>
              <a:t>*</a:t>
            </a:r>
            <a:r>
              <a:rPr sz="2950" spc="-240" dirty="0">
                <a:latin typeface="Symbol"/>
                <a:cs typeface="Symbol"/>
              </a:rPr>
              <a:t></a:t>
            </a:r>
            <a:endParaRPr sz="2950">
              <a:latin typeface="Symbol"/>
              <a:cs typeface="Symbol"/>
            </a:endParaRPr>
          </a:p>
        </p:txBody>
      </p:sp>
      <p:sp>
        <p:nvSpPr>
          <p:cNvPr id="16" name="object 16"/>
          <p:cNvSpPr txBox="1"/>
          <p:nvPr/>
        </p:nvSpPr>
        <p:spPr>
          <a:xfrm>
            <a:off x="3484879" y="3368251"/>
            <a:ext cx="2023110" cy="769620"/>
          </a:xfrm>
          <a:prstGeom prst="rect">
            <a:avLst/>
          </a:prstGeom>
        </p:spPr>
        <p:txBody>
          <a:bodyPr vert="horz" wrap="square" lIns="0" tIns="28575" rIns="0" bIns="0" rtlCol="0">
            <a:spAutoFit/>
          </a:bodyPr>
          <a:lstStyle/>
          <a:p>
            <a:pPr marL="187960">
              <a:lnSpc>
                <a:spcPct val="100000"/>
              </a:lnSpc>
              <a:spcBef>
                <a:spcPts val="225"/>
              </a:spcBef>
              <a:tabLst>
                <a:tab pos="926465" algn="l"/>
              </a:tabLst>
            </a:pPr>
            <a:r>
              <a:rPr sz="1650" dirty="0">
                <a:latin typeface="Times New Roman"/>
                <a:cs typeface="Times New Roman"/>
              </a:rPr>
              <a:t>1	2</a:t>
            </a:r>
            <a:endParaRPr sz="1650">
              <a:latin typeface="Times New Roman"/>
              <a:cs typeface="Times New Roman"/>
            </a:endParaRPr>
          </a:p>
          <a:p>
            <a:pPr marL="63500">
              <a:lnSpc>
                <a:spcPct val="100000"/>
              </a:lnSpc>
              <a:spcBef>
                <a:spcPts val="210"/>
              </a:spcBef>
              <a:tabLst>
                <a:tab pos="1144905" algn="l"/>
              </a:tabLst>
            </a:pPr>
            <a:r>
              <a:rPr sz="2850" spc="-20" dirty="0">
                <a:latin typeface="Symbol"/>
                <a:cs typeface="Symbol"/>
              </a:rPr>
              <a:t></a:t>
            </a:r>
            <a:r>
              <a:rPr sz="2950" spc="-20" dirty="0">
                <a:latin typeface="Symbol"/>
                <a:cs typeface="Symbol"/>
              </a:rPr>
              <a:t></a:t>
            </a:r>
            <a:r>
              <a:rPr sz="2950" spc="-180" dirty="0">
                <a:latin typeface="Times New Roman"/>
                <a:cs typeface="Times New Roman"/>
              </a:rPr>
              <a:t> </a:t>
            </a:r>
            <a:r>
              <a:rPr sz="2475" spc="-359" baseline="43771" dirty="0">
                <a:latin typeface="Times New Roman"/>
                <a:cs typeface="Times New Roman"/>
              </a:rPr>
              <a:t>*</a:t>
            </a:r>
            <a:r>
              <a:rPr sz="2950" spc="-240" dirty="0">
                <a:latin typeface="Symbol"/>
                <a:cs typeface="Symbol"/>
              </a:rPr>
              <a:t></a:t>
            </a:r>
            <a:r>
              <a:rPr sz="2950" spc="-240" dirty="0">
                <a:latin typeface="Times New Roman"/>
                <a:cs typeface="Times New Roman"/>
              </a:rPr>
              <a:t>	</a:t>
            </a:r>
            <a:r>
              <a:rPr sz="2850" spc="-15" dirty="0">
                <a:latin typeface="Symbol"/>
                <a:cs typeface="Symbol"/>
              </a:rPr>
              <a:t></a:t>
            </a:r>
            <a:r>
              <a:rPr sz="2950" spc="-15" dirty="0">
                <a:latin typeface="Symbol"/>
                <a:cs typeface="Symbol"/>
              </a:rPr>
              <a:t></a:t>
            </a:r>
            <a:r>
              <a:rPr sz="2950" spc="-225" dirty="0">
                <a:latin typeface="Times New Roman"/>
                <a:cs typeface="Times New Roman"/>
              </a:rPr>
              <a:t> </a:t>
            </a:r>
            <a:r>
              <a:rPr sz="2475" spc="-359" baseline="43771" dirty="0">
                <a:latin typeface="Times New Roman"/>
                <a:cs typeface="Times New Roman"/>
              </a:rPr>
              <a:t>*</a:t>
            </a:r>
            <a:r>
              <a:rPr sz="2950" spc="-240" dirty="0">
                <a:latin typeface="Symbol"/>
                <a:cs typeface="Symbol"/>
              </a:rPr>
              <a:t></a:t>
            </a:r>
            <a:endParaRPr sz="2950">
              <a:latin typeface="Symbol"/>
              <a:cs typeface="Symbol"/>
            </a:endParaRPr>
          </a:p>
        </p:txBody>
      </p:sp>
      <p:sp>
        <p:nvSpPr>
          <p:cNvPr id="17" name="object 17"/>
          <p:cNvSpPr txBox="1"/>
          <p:nvPr/>
        </p:nvSpPr>
        <p:spPr>
          <a:xfrm>
            <a:off x="2449829" y="3662952"/>
            <a:ext cx="918210" cy="474980"/>
          </a:xfrm>
          <a:prstGeom prst="rect">
            <a:avLst/>
          </a:prstGeom>
        </p:spPr>
        <p:txBody>
          <a:bodyPr vert="horz" wrap="square" lIns="0" tIns="12065" rIns="0" bIns="0" rtlCol="0">
            <a:spAutoFit/>
          </a:bodyPr>
          <a:lstStyle/>
          <a:p>
            <a:pPr marL="38100">
              <a:lnSpc>
                <a:spcPct val="100000"/>
              </a:lnSpc>
              <a:spcBef>
                <a:spcPts val="95"/>
              </a:spcBef>
            </a:pPr>
            <a:r>
              <a:rPr sz="2850" spc="50" dirty="0">
                <a:latin typeface="Symbol"/>
                <a:cs typeface="Symbol"/>
              </a:rPr>
              <a:t></a:t>
            </a:r>
            <a:r>
              <a:rPr sz="2950" spc="50" dirty="0">
                <a:latin typeface="Symbol"/>
                <a:cs typeface="Symbol"/>
              </a:rPr>
              <a:t></a:t>
            </a:r>
            <a:r>
              <a:rPr sz="2950" spc="-245" dirty="0">
                <a:latin typeface="Times New Roman"/>
                <a:cs typeface="Times New Roman"/>
              </a:rPr>
              <a:t> </a:t>
            </a:r>
            <a:r>
              <a:rPr sz="2475" spc="-359" baseline="43771" dirty="0">
                <a:latin typeface="Times New Roman"/>
                <a:cs typeface="Times New Roman"/>
              </a:rPr>
              <a:t>*</a:t>
            </a:r>
            <a:r>
              <a:rPr sz="2950" spc="-240" dirty="0">
                <a:latin typeface="Symbol"/>
                <a:cs typeface="Symbol"/>
              </a:rPr>
              <a:t></a:t>
            </a:r>
            <a:endParaRPr sz="2950">
              <a:latin typeface="Symbol"/>
              <a:cs typeface="Symbol"/>
            </a:endParaRPr>
          </a:p>
        </p:txBody>
      </p:sp>
      <p:sp>
        <p:nvSpPr>
          <p:cNvPr id="18" name="object 18"/>
          <p:cNvSpPr txBox="1"/>
          <p:nvPr/>
        </p:nvSpPr>
        <p:spPr>
          <a:xfrm>
            <a:off x="5930900" y="4526279"/>
            <a:ext cx="479425" cy="278765"/>
          </a:xfrm>
          <a:prstGeom prst="rect">
            <a:avLst/>
          </a:prstGeom>
        </p:spPr>
        <p:txBody>
          <a:bodyPr vert="horz" wrap="square" lIns="0" tIns="13970" rIns="0" bIns="0" rtlCol="0">
            <a:spAutoFit/>
          </a:bodyPr>
          <a:lstStyle/>
          <a:p>
            <a:pPr marL="12700">
              <a:lnSpc>
                <a:spcPct val="100000"/>
              </a:lnSpc>
              <a:spcBef>
                <a:spcPts val="110"/>
              </a:spcBef>
              <a:tabLst>
                <a:tab pos="361315" algn="l"/>
              </a:tabLst>
            </a:pPr>
            <a:r>
              <a:rPr sz="1650" spc="-5" dirty="0">
                <a:latin typeface="Times New Roman"/>
                <a:cs typeface="Times New Roman"/>
              </a:rPr>
              <a:t>2	1</a:t>
            </a:r>
            <a:endParaRPr sz="1650">
              <a:latin typeface="Times New Roman"/>
              <a:cs typeface="Times New Roman"/>
            </a:endParaRPr>
          </a:p>
        </p:txBody>
      </p:sp>
      <p:sp>
        <p:nvSpPr>
          <p:cNvPr id="19" name="object 19"/>
          <p:cNvSpPr txBox="1"/>
          <p:nvPr/>
        </p:nvSpPr>
        <p:spPr>
          <a:xfrm>
            <a:off x="5396229" y="4272555"/>
            <a:ext cx="901700" cy="474980"/>
          </a:xfrm>
          <a:prstGeom prst="rect">
            <a:avLst/>
          </a:prstGeom>
        </p:spPr>
        <p:txBody>
          <a:bodyPr vert="horz" wrap="square" lIns="0" tIns="12065" rIns="0" bIns="0" rtlCol="0">
            <a:spAutoFit/>
          </a:bodyPr>
          <a:lstStyle/>
          <a:p>
            <a:pPr marL="38100">
              <a:lnSpc>
                <a:spcPct val="100000"/>
              </a:lnSpc>
              <a:spcBef>
                <a:spcPts val="95"/>
              </a:spcBef>
            </a:pPr>
            <a:r>
              <a:rPr sz="2850" spc="-15" dirty="0">
                <a:latin typeface="Symbol"/>
                <a:cs typeface="Symbol"/>
              </a:rPr>
              <a:t></a:t>
            </a:r>
            <a:r>
              <a:rPr sz="2950" spc="-15" dirty="0">
                <a:latin typeface="Symbol"/>
                <a:cs typeface="Symbol"/>
              </a:rPr>
              <a:t></a:t>
            </a:r>
            <a:r>
              <a:rPr sz="2950" spc="-245" dirty="0">
                <a:latin typeface="Times New Roman"/>
                <a:cs typeface="Times New Roman"/>
              </a:rPr>
              <a:t> </a:t>
            </a:r>
            <a:r>
              <a:rPr sz="2475" spc="-359" baseline="43771" dirty="0">
                <a:latin typeface="Times New Roman"/>
                <a:cs typeface="Times New Roman"/>
              </a:rPr>
              <a:t>*</a:t>
            </a:r>
            <a:r>
              <a:rPr sz="2950" spc="-240" dirty="0">
                <a:latin typeface="Symbol"/>
                <a:cs typeface="Symbol"/>
              </a:rPr>
              <a:t></a:t>
            </a:r>
            <a:endParaRPr sz="2950">
              <a:latin typeface="Symbol"/>
              <a:cs typeface="Symbol"/>
            </a:endParaRPr>
          </a:p>
        </p:txBody>
      </p:sp>
      <p:sp>
        <p:nvSpPr>
          <p:cNvPr id="20" name="object 20"/>
          <p:cNvSpPr txBox="1"/>
          <p:nvPr/>
        </p:nvSpPr>
        <p:spPr>
          <a:xfrm>
            <a:off x="2724150" y="4272555"/>
            <a:ext cx="2652395" cy="532130"/>
          </a:xfrm>
          <a:prstGeom prst="rect">
            <a:avLst/>
          </a:prstGeom>
        </p:spPr>
        <p:txBody>
          <a:bodyPr vert="horz" wrap="square" lIns="0" tIns="12065" rIns="0" bIns="0" rtlCol="0">
            <a:spAutoFit/>
          </a:bodyPr>
          <a:lstStyle/>
          <a:p>
            <a:pPr marL="50800">
              <a:lnSpc>
                <a:spcPts val="2775"/>
              </a:lnSpc>
              <a:spcBef>
                <a:spcPts val="95"/>
              </a:spcBef>
              <a:tabLst>
                <a:tab pos="1627505" algn="l"/>
              </a:tabLst>
            </a:pPr>
            <a:r>
              <a:rPr sz="2850" i="1" spc="-15" dirty="0">
                <a:latin typeface="Times New Roman"/>
                <a:cs typeface="Times New Roman"/>
              </a:rPr>
              <a:t>P </a:t>
            </a:r>
            <a:r>
              <a:rPr sz="2850" spc="-25" dirty="0">
                <a:latin typeface="Symbol"/>
                <a:cs typeface="Symbol"/>
              </a:rPr>
              <a:t></a:t>
            </a:r>
            <a:r>
              <a:rPr sz="2850" spc="-25" dirty="0">
                <a:latin typeface="Times New Roman"/>
                <a:cs typeface="Times New Roman"/>
              </a:rPr>
              <a:t> </a:t>
            </a:r>
            <a:r>
              <a:rPr sz="2850" i="1" spc="-15" dirty="0">
                <a:latin typeface="Times New Roman"/>
                <a:cs typeface="Times New Roman"/>
              </a:rPr>
              <a:t>P</a:t>
            </a:r>
            <a:r>
              <a:rPr sz="2850" i="1" spc="225" dirty="0">
                <a:latin typeface="Times New Roman"/>
                <a:cs typeface="Times New Roman"/>
              </a:rPr>
              <a:t> </a:t>
            </a:r>
            <a:r>
              <a:rPr sz="2850" spc="-25" dirty="0">
                <a:latin typeface="Symbol"/>
                <a:cs typeface="Symbol"/>
              </a:rPr>
              <a:t></a:t>
            </a:r>
            <a:r>
              <a:rPr sz="2850" spc="-85" dirty="0">
                <a:latin typeface="Times New Roman"/>
                <a:cs typeface="Times New Roman"/>
              </a:rPr>
              <a:t> </a:t>
            </a:r>
            <a:r>
              <a:rPr sz="2850" i="1" spc="-15" dirty="0">
                <a:latin typeface="Times New Roman"/>
                <a:cs typeface="Times New Roman"/>
              </a:rPr>
              <a:t>P	</a:t>
            </a:r>
            <a:r>
              <a:rPr sz="2850" spc="-20" dirty="0">
                <a:latin typeface="Symbol"/>
                <a:cs typeface="Symbol"/>
              </a:rPr>
              <a:t></a:t>
            </a:r>
            <a:r>
              <a:rPr sz="2950" spc="-20" dirty="0">
                <a:latin typeface="Symbol"/>
                <a:cs typeface="Symbol"/>
              </a:rPr>
              <a:t></a:t>
            </a:r>
            <a:r>
              <a:rPr sz="2950" spc="-265" dirty="0">
                <a:latin typeface="Times New Roman"/>
                <a:cs typeface="Times New Roman"/>
              </a:rPr>
              <a:t> </a:t>
            </a:r>
            <a:r>
              <a:rPr sz="2475" spc="-359" baseline="43771" dirty="0">
                <a:latin typeface="Times New Roman"/>
                <a:cs typeface="Times New Roman"/>
              </a:rPr>
              <a:t>*</a:t>
            </a:r>
            <a:r>
              <a:rPr sz="2950" spc="-240" dirty="0">
                <a:latin typeface="Symbol"/>
                <a:cs typeface="Symbol"/>
              </a:rPr>
              <a:t></a:t>
            </a:r>
            <a:endParaRPr sz="2950" dirty="0">
              <a:latin typeface="Symbol"/>
              <a:cs typeface="Symbol"/>
            </a:endParaRPr>
          </a:p>
          <a:p>
            <a:pPr marL="795655">
              <a:lnSpc>
                <a:spcPts val="1215"/>
              </a:lnSpc>
              <a:tabLst>
                <a:tab pos="1425575" algn="l"/>
                <a:tab pos="2112645" algn="l"/>
                <a:tab pos="2508885" algn="l"/>
              </a:tabLst>
            </a:pPr>
            <a:r>
              <a:rPr sz="1650" spc="-5" dirty="0">
                <a:latin typeface="Times New Roman"/>
                <a:cs typeface="Times New Roman"/>
              </a:rPr>
              <a:t>1	2	1	2</a:t>
            </a:r>
            <a:endParaRPr sz="1650" dirty="0">
              <a:latin typeface="Times New Roman"/>
              <a:cs typeface="Times New Roman"/>
            </a:endParaRPr>
          </a:p>
        </p:txBody>
      </p:sp>
      <p:sp>
        <p:nvSpPr>
          <p:cNvPr id="21" name="object 21"/>
          <p:cNvSpPr txBox="1"/>
          <p:nvPr/>
        </p:nvSpPr>
        <p:spPr>
          <a:xfrm>
            <a:off x="906780" y="4598698"/>
            <a:ext cx="5191760" cy="1130300"/>
          </a:xfrm>
          <a:prstGeom prst="rect">
            <a:avLst/>
          </a:prstGeom>
        </p:spPr>
        <p:txBody>
          <a:bodyPr vert="horz" wrap="square" lIns="0" tIns="201930" rIns="0" bIns="0" rtlCol="0">
            <a:spAutoFit/>
          </a:bodyPr>
          <a:lstStyle/>
          <a:p>
            <a:pPr marL="3041015">
              <a:lnSpc>
                <a:spcPct val="100000"/>
              </a:lnSpc>
              <a:spcBef>
                <a:spcPts val="1590"/>
              </a:spcBef>
            </a:pPr>
            <a:r>
              <a:rPr sz="2850" i="1" spc="-10" dirty="0">
                <a:latin typeface="Times New Roman"/>
                <a:cs typeface="Times New Roman"/>
              </a:rPr>
              <a:t>P </a:t>
            </a:r>
            <a:r>
              <a:rPr sz="2850" spc="-20" dirty="0">
                <a:latin typeface="Symbol"/>
                <a:cs typeface="Symbol"/>
              </a:rPr>
              <a:t></a:t>
            </a:r>
            <a:r>
              <a:rPr sz="2850" spc="-20" dirty="0">
                <a:latin typeface="Times New Roman"/>
                <a:cs typeface="Times New Roman"/>
              </a:rPr>
              <a:t> </a:t>
            </a:r>
            <a:r>
              <a:rPr sz="2850" i="1" spc="-305" dirty="0">
                <a:latin typeface="Times New Roman"/>
                <a:cs typeface="Times New Roman"/>
              </a:rPr>
              <a:t>P</a:t>
            </a:r>
            <a:r>
              <a:rPr sz="2475" spc="-457" baseline="-23569" dirty="0">
                <a:latin typeface="Times New Roman"/>
                <a:cs typeface="Times New Roman"/>
              </a:rPr>
              <a:t>1 </a:t>
            </a:r>
            <a:r>
              <a:rPr sz="2850" spc="-20" dirty="0">
                <a:latin typeface="Symbol"/>
                <a:cs typeface="Symbol"/>
              </a:rPr>
              <a:t></a:t>
            </a:r>
            <a:r>
              <a:rPr sz="2850" spc="-30" dirty="0">
                <a:latin typeface="Times New Roman"/>
                <a:cs typeface="Times New Roman"/>
              </a:rPr>
              <a:t> </a:t>
            </a:r>
            <a:r>
              <a:rPr sz="2850" i="1" spc="-210" dirty="0">
                <a:latin typeface="Times New Roman"/>
                <a:cs typeface="Times New Roman"/>
              </a:rPr>
              <a:t>P</a:t>
            </a:r>
            <a:r>
              <a:rPr sz="2475" spc="-315" baseline="-23569" dirty="0">
                <a:latin typeface="Times New Roman"/>
                <a:cs typeface="Times New Roman"/>
              </a:rPr>
              <a:t>2</a:t>
            </a:r>
            <a:endParaRPr sz="2475" baseline="-23569">
              <a:latin typeface="Times New Roman"/>
              <a:cs typeface="Times New Roman"/>
            </a:endParaRPr>
          </a:p>
          <a:p>
            <a:pPr marL="25400">
              <a:lnSpc>
                <a:spcPct val="100000"/>
              </a:lnSpc>
              <a:spcBef>
                <a:spcPts val="1150"/>
              </a:spcBef>
            </a:pPr>
            <a:r>
              <a:rPr sz="2200" spc="-5" dirty="0">
                <a:latin typeface="Arial"/>
                <a:cs typeface="Arial"/>
              </a:rPr>
              <a:t>Probability density </a:t>
            </a:r>
            <a:r>
              <a:rPr sz="2200" dirty="0">
                <a:latin typeface="Arial"/>
                <a:cs typeface="Arial"/>
              </a:rPr>
              <a:t>can’t </a:t>
            </a:r>
            <a:r>
              <a:rPr sz="2200" spc="-5" dirty="0">
                <a:latin typeface="Arial"/>
                <a:cs typeface="Arial"/>
              </a:rPr>
              <a:t>be added</a:t>
            </a:r>
            <a:r>
              <a:rPr sz="2200" spc="-45" dirty="0">
                <a:latin typeface="Arial"/>
                <a:cs typeface="Arial"/>
              </a:rPr>
              <a:t> </a:t>
            </a:r>
            <a:r>
              <a:rPr sz="2200" spc="-5" dirty="0">
                <a:latin typeface="Arial"/>
                <a:cs typeface="Arial"/>
              </a:rPr>
              <a:t>linearly</a:t>
            </a:r>
            <a:endParaRPr sz="2200">
              <a:latin typeface="Arial"/>
              <a:cs typeface="Arial"/>
            </a:endParaRPr>
          </a:p>
        </p:txBody>
      </p:sp>
      <p:sp>
        <p:nvSpPr>
          <p:cNvPr id="22" name="object 22"/>
          <p:cNvSpPr txBox="1"/>
          <p:nvPr/>
        </p:nvSpPr>
        <p:spPr>
          <a:xfrm>
            <a:off x="471169" y="217170"/>
            <a:ext cx="8239125" cy="787400"/>
          </a:xfrm>
          <a:prstGeom prst="rect">
            <a:avLst/>
          </a:prstGeom>
        </p:spPr>
        <p:txBody>
          <a:bodyPr vert="horz" wrap="square" lIns="0" tIns="12700" rIns="0" bIns="0" rtlCol="0">
            <a:spAutoFit/>
          </a:bodyPr>
          <a:lstStyle/>
          <a:p>
            <a:pPr marL="38100" marR="30480" indent="157480">
              <a:lnSpc>
                <a:spcPct val="113599"/>
              </a:lnSpc>
              <a:spcBef>
                <a:spcPts val="100"/>
              </a:spcBef>
            </a:pPr>
            <a:r>
              <a:rPr sz="2200" spc="-5" dirty="0">
                <a:latin typeface="Arial"/>
                <a:cs typeface="Arial"/>
              </a:rPr>
              <a:t>If </a:t>
            </a:r>
            <a:r>
              <a:rPr sz="2200" spc="10" dirty="0">
                <a:latin typeface="Arial"/>
                <a:cs typeface="Arial"/>
              </a:rPr>
              <a:t>P</a:t>
            </a:r>
            <a:r>
              <a:rPr sz="1875" spc="15" baseline="-24444" dirty="0">
                <a:latin typeface="Arial"/>
                <a:cs typeface="Arial"/>
              </a:rPr>
              <a:t>1 </a:t>
            </a:r>
            <a:r>
              <a:rPr sz="2200" spc="-5" dirty="0">
                <a:latin typeface="Arial"/>
                <a:cs typeface="Arial"/>
              </a:rPr>
              <a:t>is the probability density corresponding to </a:t>
            </a:r>
            <a:r>
              <a:rPr sz="2200" dirty="0">
                <a:latin typeface="Arial"/>
                <a:cs typeface="Arial"/>
              </a:rPr>
              <a:t>ψ</a:t>
            </a:r>
            <a:r>
              <a:rPr sz="1875" baseline="-24444" dirty="0">
                <a:latin typeface="Arial"/>
                <a:cs typeface="Arial"/>
              </a:rPr>
              <a:t>1 </a:t>
            </a:r>
            <a:r>
              <a:rPr sz="2200" spc="-5" dirty="0">
                <a:latin typeface="Arial"/>
                <a:cs typeface="Arial"/>
              </a:rPr>
              <a:t>and </a:t>
            </a:r>
            <a:r>
              <a:rPr sz="2200" spc="5" dirty="0">
                <a:latin typeface="Arial"/>
                <a:cs typeface="Arial"/>
              </a:rPr>
              <a:t>P</a:t>
            </a:r>
            <a:r>
              <a:rPr sz="1875" spc="7" baseline="-24444" dirty="0">
                <a:latin typeface="Arial"/>
                <a:cs typeface="Arial"/>
              </a:rPr>
              <a:t>2 </a:t>
            </a:r>
            <a:r>
              <a:rPr sz="2200" spc="-5" dirty="0">
                <a:latin typeface="Arial"/>
                <a:cs typeface="Arial"/>
              </a:rPr>
              <a:t>is the  probability density corresponding to </a:t>
            </a:r>
            <a:r>
              <a:rPr sz="2200" dirty="0">
                <a:latin typeface="Arial"/>
                <a:cs typeface="Arial"/>
              </a:rPr>
              <a:t>ψ</a:t>
            </a:r>
            <a:r>
              <a:rPr sz="1875" baseline="-24444" dirty="0">
                <a:latin typeface="Arial"/>
                <a:cs typeface="Arial"/>
              </a:rPr>
              <a:t>2</a:t>
            </a:r>
            <a:endParaRPr sz="1875" baseline="-24444">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81000" y="0"/>
            <a:ext cx="1676400" cy="28098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2819400" y="0"/>
            <a:ext cx="4186498" cy="2662237"/>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609600" y="2819400"/>
            <a:ext cx="7924800" cy="381582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3886200" y="3657600"/>
            <a:ext cx="3733800" cy="1905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2050" name="Picture 2"/>
          <p:cNvPicPr>
            <a:picLocks noChangeAspect="1" noChangeArrowheads="1"/>
          </p:cNvPicPr>
          <p:nvPr/>
        </p:nvPicPr>
        <p:blipFill>
          <a:blip r:embed="rId2" cstate="print"/>
          <a:srcRect/>
          <a:stretch>
            <a:fillRect/>
          </a:stretch>
        </p:blipFill>
        <p:spPr bwMode="auto">
          <a:xfrm>
            <a:off x="228600" y="304800"/>
            <a:ext cx="8677275" cy="3257550"/>
          </a:xfrm>
          <a:prstGeom prst="rect">
            <a:avLst/>
          </a:prstGeom>
          <a:noFill/>
          <a:ln w="9525">
            <a:noFill/>
            <a:miter lim="800000"/>
            <a:headEnd/>
            <a:tailEnd/>
          </a:ln>
          <a:effectLst/>
        </p:spPr>
      </p:pic>
      <p:sp>
        <p:nvSpPr>
          <p:cNvPr id="3" name="Rectangle 2"/>
          <p:cNvSpPr/>
          <p:nvPr/>
        </p:nvSpPr>
        <p:spPr>
          <a:xfrm>
            <a:off x="2286000" y="4038600"/>
            <a:ext cx="4572000" cy="543739"/>
          </a:xfrm>
          <a:prstGeom prst="rect">
            <a:avLst/>
          </a:prstGeom>
        </p:spPr>
        <p:txBody>
          <a:bodyPr wrap="square">
            <a:spAutoFit/>
          </a:bodyPr>
          <a:lstStyle/>
          <a:p>
            <a:pPr marL="1697989">
              <a:lnSpc>
                <a:spcPct val="100000"/>
              </a:lnSpc>
              <a:spcBef>
                <a:spcPts val="1455"/>
              </a:spcBef>
              <a:tabLst>
                <a:tab pos="2727325" algn="l"/>
                <a:tab pos="3074035" algn="l"/>
              </a:tabLst>
            </a:pPr>
            <a:r>
              <a:rPr lang="en-US" spc="-25" dirty="0">
                <a:latin typeface="Times New Roman"/>
                <a:cs typeface="Times New Roman"/>
              </a:rPr>
              <a:t>		</a:t>
            </a:r>
            <a:r>
              <a:rPr lang="en-US" sz="4400" spc="-22" baseline="-12418" dirty="0">
                <a:latin typeface="Symbol"/>
                <a:cs typeface="Symbol"/>
              </a:rPr>
              <a:t></a:t>
            </a:r>
            <a:r>
              <a:rPr lang="en-US" sz="4400" spc="-1012" baseline="-12418" dirty="0">
                <a:latin typeface="Times New Roman"/>
                <a:cs typeface="Times New Roman"/>
              </a:rPr>
              <a:t> </a:t>
            </a:r>
            <a:r>
              <a:rPr lang="en-US" i="1" spc="-10" dirty="0">
                <a:latin typeface="Times New Roman"/>
                <a:cs typeface="Times New Roman"/>
              </a:rPr>
              <a:t>x </a:t>
            </a:r>
            <a:r>
              <a:rPr lang="en-US" spc="-10" dirty="0">
                <a:latin typeface="Times New Roman"/>
                <a:cs typeface="Times New Roman"/>
              </a:rPr>
              <a:t>|</a:t>
            </a:r>
            <a:r>
              <a:rPr lang="en-US" spc="-10" dirty="0">
                <a:latin typeface="Symbol"/>
                <a:cs typeface="Symbol"/>
              </a:rPr>
              <a:t></a:t>
            </a:r>
            <a:r>
              <a:rPr lang="en-US" spc="-10" dirty="0">
                <a:latin typeface="Times New Roman"/>
                <a:cs typeface="Times New Roman"/>
              </a:rPr>
              <a:t> </a:t>
            </a:r>
            <a:r>
              <a:rPr lang="en-US" spc="5" dirty="0">
                <a:latin typeface="Times New Roman"/>
                <a:cs typeface="Times New Roman"/>
              </a:rPr>
              <a:t>|</a:t>
            </a:r>
            <a:r>
              <a:rPr lang="en-US" sz="1600" spc="7" baseline="45454" dirty="0">
                <a:latin typeface="Times New Roman"/>
                <a:cs typeface="Times New Roman"/>
              </a:rPr>
              <a:t>2 </a:t>
            </a:r>
            <a:r>
              <a:rPr lang="en-US" i="1" spc="-20" dirty="0" err="1">
                <a:latin typeface="Times New Roman"/>
                <a:cs typeface="Times New Roman"/>
              </a:rPr>
              <a:t>dx</a:t>
            </a:r>
            <a:endParaRPr lang="en-US" dirty="0">
              <a:latin typeface="Times New Roman"/>
              <a:cs typeface="Times New Roman"/>
            </a:endParaRPr>
          </a:p>
        </p:txBody>
      </p:sp>
      <p:sp>
        <p:nvSpPr>
          <p:cNvPr id="4" name="Rectangle 3"/>
          <p:cNvSpPr/>
          <p:nvPr/>
        </p:nvSpPr>
        <p:spPr>
          <a:xfrm>
            <a:off x="5181600" y="4572000"/>
            <a:ext cx="543739" cy="369332"/>
          </a:xfrm>
          <a:prstGeom prst="rect">
            <a:avLst/>
          </a:prstGeom>
        </p:spPr>
        <p:txBody>
          <a:bodyPr wrap="none">
            <a:spAutoFit/>
          </a:bodyPr>
          <a:lstStyle/>
          <a:p>
            <a:r>
              <a:rPr lang="en-US" spc="25" dirty="0">
                <a:latin typeface="Symbol"/>
                <a:cs typeface="Symbol"/>
              </a:rPr>
              <a:t> </a:t>
            </a:r>
            <a:endParaRPr lang="en-US" dirty="0"/>
          </a:p>
        </p:txBody>
      </p:sp>
      <p:sp>
        <p:nvSpPr>
          <p:cNvPr id="5" name="Rectangle 4"/>
          <p:cNvSpPr/>
          <p:nvPr/>
        </p:nvSpPr>
        <p:spPr>
          <a:xfrm>
            <a:off x="5181600" y="3657600"/>
            <a:ext cx="535724" cy="369332"/>
          </a:xfrm>
          <a:prstGeom prst="rect">
            <a:avLst/>
          </a:prstGeom>
        </p:spPr>
        <p:txBody>
          <a:bodyPr wrap="none">
            <a:spAutoFit/>
          </a:bodyPr>
          <a:lstStyle/>
          <a:p>
            <a:r>
              <a:rPr lang="en-US" spc="25" dirty="0">
                <a:latin typeface="Symbol"/>
                <a:cs typeface="Symbol"/>
              </a:rPr>
              <a:t>   </a:t>
            </a:r>
            <a:endParaRPr lang="en-US" dirty="0"/>
          </a:p>
        </p:txBody>
      </p:sp>
      <p:sp>
        <p:nvSpPr>
          <p:cNvPr id="6" name="Rectangle 5"/>
          <p:cNvSpPr/>
          <p:nvPr/>
        </p:nvSpPr>
        <p:spPr>
          <a:xfrm>
            <a:off x="6477000" y="4191000"/>
            <a:ext cx="1107996" cy="369332"/>
          </a:xfrm>
          <a:prstGeom prst="rect">
            <a:avLst/>
          </a:prstGeom>
        </p:spPr>
        <p:txBody>
          <a:bodyPr wrap="none">
            <a:spAutoFit/>
          </a:bodyPr>
          <a:lstStyle/>
          <a:p>
            <a:r>
              <a:rPr lang="en-US" spc="-25" dirty="0">
                <a:solidFill>
                  <a:prstClr val="black"/>
                </a:solidFill>
                <a:latin typeface="Symbol"/>
                <a:cs typeface="Symbol"/>
              </a:rPr>
              <a:t>  1</a:t>
            </a:r>
            <a:r>
              <a:rPr lang="en-US" spc="-25" dirty="0">
                <a:solidFill>
                  <a:prstClr val="black"/>
                </a:solidFill>
                <a:latin typeface="Times New Roman"/>
                <a:cs typeface="Times New Roman"/>
              </a:rPr>
              <a:t>	</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5BBBA4-9506-49C8-AC2F-226ACAA00BE1}"/>
              </a:ext>
            </a:extLst>
          </p:cNvPr>
          <p:cNvPicPr>
            <a:picLocks noChangeAspect="1"/>
          </p:cNvPicPr>
          <p:nvPr/>
        </p:nvPicPr>
        <p:blipFill>
          <a:blip r:embed="rId2"/>
          <a:stretch>
            <a:fillRect/>
          </a:stretch>
        </p:blipFill>
        <p:spPr>
          <a:xfrm>
            <a:off x="297892" y="838200"/>
            <a:ext cx="8677732" cy="5562599"/>
          </a:xfrm>
          <a:prstGeom prst="rect">
            <a:avLst/>
          </a:prstGeom>
        </p:spPr>
      </p:pic>
    </p:spTree>
    <p:extLst>
      <p:ext uri="{BB962C8B-B14F-4D97-AF65-F5344CB8AC3E}">
        <p14:creationId xmlns:p14="http://schemas.microsoft.com/office/powerpoint/2010/main" val="3453933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54C1BD-0CC7-49A6-9E74-71A99FB5C328}"/>
              </a:ext>
            </a:extLst>
          </p:cNvPr>
          <p:cNvPicPr>
            <a:picLocks noChangeAspect="1"/>
          </p:cNvPicPr>
          <p:nvPr/>
        </p:nvPicPr>
        <p:blipFill>
          <a:blip r:embed="rId2"/>
          <a:stretch>
            <a:fillRect/>
          </a:stretch>
        </p:blipFill>
        <p:spPr>
          <a:xfrm>
            <a:off x="3657600" y="2514600"/>
            <a:ext cx="2625640" cy="1458686"/>
          </a:xfrm>
          <a:prstGeom prst="rect">
            <a:avLst/>
          </a:prstGeom>
        </p:spPr>
      </p:pic>
    </p:spTree>
    <p:extLst>
      <p:ext uri="{BB962C8B-B14F-4D97-AF65-F5344CB8AC3E}">
        <p14:creationId xmlns:p14="http://schemas.microsoft.com/office/powerpoint/2010/main" val="1974997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259" y="1807964"/>
            <a:ext cx="8285480" cy="2769989"/>
          </a:xfrm>
        </p:spPr>
        <p:txBody>
          <a:bodyPr>
            <a:normAutofit fontScale="90000"/>
          </a:bodyPr>
          <a:lstStyle/>
          <a:p>
            <a:pPr algn="ctr"/>
            <a:r>
              <a:rPr lang="en-US" sz="3600" dirty="0"/>
              <a:t>Schrodinger wave equation</a:t>
            </a:r>
            <a:br>
              <a:rPr lang="en-US" sz="3600" dirty="0"/>
            </a:br>
            <a:r>
              <a:rPr lang="en-US" sz="3600" dirty="0"/>
              <a:t>Derivation</a:t>
            </a:r>
            <a:br>
              <a:rPr lang="en-US" sz="3600" dirty="0"/>
            </a:br>
            <a:br>
              <a:rPr lang="en-US" sz="3600" dirty="0"/>
            </a:br>
            <a:r>
              <a:rPr lang="en-US" sz="3600" dirty="0"/>
              <a:t>From wave equation</a:t>
            </a:r>
            <a:br>
              <a:rPr lang="en-US" sz="3600" dirty="0"/>
            </a:br>
            <a:r>
              <a:rPr lang="en-US" sz="3600" dirty="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28600" y="685800"/>
            <a:ext cx="7391400" cy="38004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cstate="print"/>
          <a:srcRect/>
          <a:stretch>
            <a:fillRect/>
          </a:stretch>
        </p:blipFill>
        <p:spPr bwMode="auto">
          <a:xfrm>
            <a:off x="152400" y="4476750"/>
            <a:ext cx="4743450" cy="1924050"/>
          </a:xfrm>
          <a:prstGeom prst="rect">
            <a:avLst/>
          </a:prstGeom>
          <a:noFill/>
          <a:ln w="9525">
            <a:noFill/>
            <a:miter lim="800000"/>
            <a:headEnd/>
            <a:tailEnd/>
          </a:ln>
          <a:effectLst/>
        </p:spPr>
      </p:pic>
      <p:sp>
        <p:nvSpPr>
          <p:cNvPr id="4" name="TextBox 3"/>
          <p:cNvSpPr txBox="1"/>
          <p:nvPr/>
        </p:nvSpPr>
        <p:spPr>
          <a:xfrm>
            <a:off x="1752600" y="304800"/>
            <a:ext cx="1593321" cy="369332"/>
          </a:xfrm>
          <a:prstGeom prst="rect">
            <a:avLst/>
          </a:prstGeom>
          <a:noFill/>
        </p:spPr>
        <p:txBody>
          <a:bodyPr wrap="none" rtlCol="0">
            <a:spAutoFit/>
          </a:bodyPr>
          <a:lstStyle/>
          <a:p>
            <a:r>
              <a:rPr lang="en-US" dirty="0"/>
              <a:t>Wave Equation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Dass\online teaching\ppt\IMG_20200506_103325.jpg"/>
          <p:cNvPicPr/>
          <p:nvPr/>
        </p:nvPicPr>
        <p:blipFill>
          <a:blip r:embed="rId2" cstate="print"/>
          <a:srcRect l="99" r="4455"/>
          <a:stretch>
            <a:fillRect/>
          </a:stretch>
        </p:blipFill>
        <p:spPr bwMode="auto">
          <a:xfrm rot="16200000">
            <a:off x="1181100" y="-571502"/>
            <a:ext cx="6629400" cy="8229601"/>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58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447800" y="381000"/>
            <a:ext cx="2053883" cy="914400"/>
          </a:xfrm>
          <a:prstGeom prst="rect">
            <a:avLst/>
          </a:prstGeom>
          <a:noFill/>
        </p:spPr>
      </p:pic>
      <p:sp>
        <p:nvSpPr>
          <p:cNvPr id="67587" name="Rectangle 3"/>
          <p:cNvSpPr>
            <a:spLocks noChangeArrowheads="1"/>
          </p:cNvSpPr>
          <p:nvPr/>
        </p:nvSpPr>
        <p:spPr bwMode="auto">
          <a:xfrm>
            <a:off x="0" y="10763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6758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7588"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47800" y="1447800"/>
            <a:ext cx="2148840" cy="990600"/>
          </a:xfrm>
          <a:prstGeom prst="rect">
            <a:avLst/>
          </a:prstGeom>
          <a:noFill/>
        </p:spPr>
      </p:pic>
      <p:pic>
        <p:nvPicPr>
          <p:cNvPr id="67593" name="Picture 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0"/>
            <a:ext cx="85725" cy="209550"/>
          </a:xfrm>
          <a:prstGeom prst="rect">
            <a:avLst/>
          </a:prstGeom>
          <a:noFill/>
        </p:spPr>
      </p:pic>
      <p:sp>
        <p:nvSpPr>
          <p:cNvPr id="67600"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7601" name="Rectangle 17"/>
          <p:cNvSpPr>
            <a:spLocks noChangeArrowheads="1"/>
          </p:cNvSpPr>
          <p:nvPr/>
        </p:nvSpPr>
        <p:spPr bwMode="auto">
          <a:xfrm>
            <a:off x="8077200" y="3962400"/>
            <a:ext cx="381000" cy="276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Dass\online teaching\ppt\IMG_20200506_103338.jpg"/>
          <p:cNvPicPr/>
          <p:nvPr/>
        </p:nvPicPr>
        <p:blipFill>
          <a:blip r:embed="rId2" cstate="print"/>
          <a:srcRect/>
          <a:stretch>
            <a:fillRect/>
          </a:stretch>
        </p:blipFill>
        <p:spPr bwMode="auto">
          <a:xfrm rot="16200000">
            <a:off x="1333500" y="-723900"/>
            <a:ext cx="5943600" cy="78486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Dass\online teaching\ppt\IMG_20200506_103408.jpg"/>
          <p:cNvPicPr/>
          <p:nvPr/>
        </p:nvPicPr>
        <p:blipFill>
          <a:blip r:embed="rId2" cstate="print"/>
          <a:srcRect t="20690"/>
          <a:stretch>
            <a:fillRect/>
          </a:stretch>
        </p:blipFill>
        <p:spPr bwMode="auto">
          <a:xfrm rot="10800000">
            <a:off x="609600" y="457200"/>
            <a:ext cx="8305799" cy="6400800"/>
          </a:xfrm>
          <a:prstGeom prst="rect">
            <a:avLst/>
          </a:prstGeom>
          <a:noFill/>
          <a:ln w="9525">
            <a:noFill/>
            <a:miter lim="800000"/>
            <a:headEnd/>
            <a:tailEnd/>
          </a:ln>
        </p:spPr>
      </p:pic>
      <p:sp>
        <p:nvSpPr>
          <p:cNvPr id="3" name="TextBox 2"/>
          <p:cNvSpPr txBox="1"/>
          <p:nvPr/>
        </p:nvSpPr>
        <p:spPr>
          <a:xfrm>
            <a:off x="2362200" y="1447800"/>
            <a:ext cx="381000" cy="369332"/>
          </a:xfrm>
          <a:prstGeom prst="rect">
            <a:avLst/>
          </a:prstGeom>
          <a:noFill/>
        </p:spPr>
        <p:txBody>
          <a:bodyPr wrap="square" rtlCol="0">
            <a:spAutoFit/>
          </a:bodyPr>
          <a:lstStyle/>
          <a:p>
            <a:r>
              <a:rPr lang="en-US" dirty="0"/>
              <a:t>K</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Dass\online teaching\ppt\IMG_20200506_103419.jpg"/>
          <p:cNvPicPr/>
          <p:nvPr/>
        </p:nvPicPr>
        <p:blipFill>
          <a:blip r:embed="rId2" cstate="print"/>
          <a:srcRect l="13494" t="3109"/>
          <a:stretch>
            <a:fillRect/>
          </a:stretch>
        </p:blipFill>
        <p:spPr bwMode="auto">
          <a:xfrm rot="10800000">
            <a:off x="76202" y="0"/>
            <a:ext cx="9143998" cy="68580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Dass\online teaching\ppt\IMG_20200506_103439.jpg"/>
          <p:cNvPicPr/>
          <p:nvPr/>
        </p:nvPicPr>
        <p:blipFill>
          <a:blip r:embed="rId2" cstate="print"/>
          <a:srcRect t="14943"/>
          <a:stretch>
            <a:fillRect/>
          </a:stretch>
        </p:blipFill>
        <p:spPr bwMode="auto">
          <a:xfrm rot="10800000">
            <a:off x="0" y="-3"/>
            <a:ext cx="9144000" cy="6858002"/>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Dass\online teaching\ppt\IMG_20200506_103448.jpg"/>
          <p:cNvPicPr/>
          <p:nvPr/>
        </p:nvPicPr>
        <p:blipFill>
          <a:blip r:embed="rId2" cstate="print"/>
          <a:srcRect t="11823" b="6210"/>
          <a:stretch>
            <a:fillRect/>
          </a:stretch>
        </p:blipFill>
        <p:spPr bwMode="auto">
          <a:xfrm rot="10800000">
            <a:off x="0" y="0"/>
            <a:ext cx="9143999" cy="68580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Dass\online teaching\ppt\IMG_20200506_103452.jpg"/>
          <p:cNvPicPr/>
          <p:nvPr/>
        </p:nvPicPr>
        <p:blipFill>
          <a:blip r:embed="rId2" cstate="print"/>
          <a:srcRect/>
          <a:stretch>
            <a:fillRect/>
          </a:stretch>
        </p:blipFill>
        <p:spPr bwMode="auto">
          <a:xfrm rot="10800000">
            <a:off x="-76200" y="0"/>
            <a:ext cx="9220200" cy="68580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Dass\online teaching\ppt\IMG_20200506_103458.jpg"/>
          <p:cNvPicPr/>
          <p:nvPr/>
        </p:nvPicPr>
        <p:blipFill>
          <a:blip r:embed="rId2" cstate="print"/>
          <a:srcRect/>
          <a:stretch>
            <a:fillRect/>
          </a:stretch>
        </p:blipFill>
        <p:spPr bwMode="auto">
          <a:xfrm>
            <a:off x="0" y="-228600"/>
            <a:ext cx="9144000" cy="7086599"/>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6"/>
          <p:cNvSpPr txBox="1">
            <a:spLocks noChangeArrowheads="1"/>
          </p:cNvSpPr>
          <p:nvPr/>
        </p:nvSpPr>
        <p:spPr bwMode="auto">
          <a:xfrm>
            <a:off x="1458894" y="228600"/>
            <a:ext cx="5459123" cy="1200329"/>
          </a:xfrm>
          <a:prstGeom prst="rect">
            <a:avLst/>
          </a:prstGeom>
          <a:noFill/>
          <a:ln w="9525">
            <a:noFill/>
            <a:miter lim="800000"/>
            <a:headEnd/>
            <a:tailEnd/>
          </a:ln>
        </p:spPr>
        <p:txBody>
          <a:bodyPr wrap="none">
            <a:spAutoFit/>
          </a:bodyPr>
          <a:lstStyle/>
          <a:p>
            <a:pPr algn="ctr"/>
            <a:r>
              <a:rPr lang="en-US" sz="3600" b="1" dirty="0"/>
              <a:t>Time-Dependent </a:t>
            </a:r>
          </a:p>
          <a:p>
            <a:pPr algn="ctr"/>
            <a:r>
              <a:rPr lang="en-US" sz="3600" b="1" dirty="0"/>
              <a:t>Schrodinger Wave Equation</a:t>
            </a:r>
          </a:p>
        </p:txBody>
      </p:sp>
      <p:sp>
        <p:nvSpPr>
          <p:cNvPr id="10" name="Text Box 11"/>
          <p:cNvSpPr txBox="1">
            <a:spLocks noChangeArrowheads="1"/>
          </p:cNvSpPr>
          <p:nvPr/>
        </p:nvSpPr>
        <p:spPr bwMode="auto">
          <a:xfrm>
            <a:off x="4130675" y="2982912"/>
            <a:ext cx="1217613" cy="369888"/>
          </a:xfrm>
          <a:prstGeom prst="rect">
            <a:avLst/>
          </a:prstGeom>
          <a:noFill/>
          <a:ln w="12700">
            <a:noFill/>
            <a:miter lim="800000"/>
            <a:headEnd/>
            <a:tailEnd/>
          </a:ln>
        </p:spPr>
        <p:txBody>
          <a:bodyPr wrap="none">
            <a:spAutoFit/>
          </a:bodyPr>
          <a:lstStyle/>
          <a:p>
            <a:pPr eaLnBrk="0" hangingPunct="0"/>
            <a:r>
              <a:rPr lang="en-US" b="1" dirty="0">
                <a:solidFill>
                  <a:srgbClr val="5B98D2"/>
                </a:solidFill>
              </a:rPr>
              <a:t>K.E. term</a:t>
            </a:r>
          </a:p>
        </p:txBody>
      </p:sp>
      <p:sp>
        <p:nvSpPr>
          <p:cNvPr id="11" name="Line 12"/>
          <p:cNvSpPr>
            <a:spLocks noChangeShapeType="1"/>
          </p:cNvSpPr>
          <p:nvPr/>
        </p:nvSpPr>
        <p:spPr bwMode="auto">
          <a:xfrm flipH="1" flipV="1">
            <a:off x="4343400" y="2286000"/>
            <a:ext cx="76200" cy="228600"/>
          </a:xfrm>
          <a:prstGeom prst="line">
            <a:avLst/>
          </a:prstGeom>
          <a:noFill/>
          <a:ln w="12700">
            <a:solidFill>
              <a:schemeClr val="tx1"/>
            </a:solidFill>
            <a:round/>
            <a:headEnd/>
            <a:tailEnd type="triangle" w="med" len="med"/>
          </a:ln>
        </p:spPr>
        <p:txBody>
          <a:bodyPr wrap="none" anchor="ctr"/>
          <a:lstStyle/>
          <a:p>
            <a:endParaRPr lang="en-US"/>
          </a:p>
        </p:txBody>
      </p:sp>
      <p:sp>
        <p:nvSpPr>
          <p:cNvPr id="12" name="Text Box 14"/>
          <p:cNvSpPr txBox="1">
            <a:spLocks noChangeArrowheads="1"/>
          </p:cNvSpPr>
          <p:nvPr/>
        </p:nvSpPr>
        <p:spPr bwMode="auto">
          <a:xfrm>
            <a:off x="6589712" y="2895600"/>
            <a:ext cx="1182688" cy="369888"/>
          </a:xfrm>
          <a:prstGeom prst="rect">
            <a:avLst/>
          </a:prstGeom>
          <a:noFill/>
          <a:ln w="12700">
            <a:noFill/>
            <a:miter lim="800000"/>
            <a:headEnd/>
            <a:tailEnd/>
          </a:ln>
        </p:spPr>
        <p:txBody>
          <a:bodyPr wrap="none">
            <a:spAutoFit/>
          </a:bodyPr>
          <a:lstStyle/>
          <a:p>
            <a:pPr eaLnBrk="0" hangingPunct="0"/>
            <a:r>
              <a:rPr lang="en-US" b="1" dirty="0">
                <a:solidFill>
                  <a:srgbClr val="5B98D2"/>
                </a:solidFill>
              </a:rPr>
              <a:t>P.E. term</a:t>
            </a:r>
          </a:p>
        </p:txBody>
      </p:sp>
      <p:sp>
        <p:nvSpPr>
          <p:cNvPr id="13" name="Line 15"/>
          <p:cNvSpPr>
            <a:spLocks noChangeShapeType="1"/>
          </p:cNvSpPr>
          <p:nvPr/>
        </p:nvSpPr>
        <p:spPr bwMode="auto">
          <a:xfrm flipH="1" flipV="1">
            <a:off x="6586538" y="2249488"/>
            <a:ext cx="65087" cy="273050"/>
          </a:xfrm>
          <a:prstGeom prst="line">
            <a:avLst/>
          </a:prstGeom>
          <a:noFill/>
          <a:ln w="12700">
            <a:solidFill>
              <a:schemeClr val="tx1"/>
            </a:solidFill>
            <a:round/>
            <a:headEnd/>
            <a:tailEnd type="triangle" w="med" len="med"/>
          </a:ln>
        </p:spPr>
        <p:txBody>
          <a:bodyPr wrap="none" anchor="ctr"/>
          <a:lstStyle/>
          <a:p>
            <a:endParaRPr lang="en-US"/>
          </a:p>
        </p:txBody>
      </p:sp>
      <p:sp>
        <p:nvSpPr>
          <p:cNvPr id="14" name="Text Box 16"/>
          <p:cNvSpPr txBox="1">
            <a:spLocks noChangeArrowheads="1"/>
          </p:cNvSpPr>
          <p:nvPr/>
        </p:nvSpPr>
        <p:spPr bwMode="auto">
          <a:xfrm>
            <a:off x="2133600" y="2782887"/>
            <a:ext cx="1447800" cy="646113"/>
          </a:xfrm>
          <a:prstGeom prst="rect">
            <a:avLst/>
          </a:prstGeom>
          <a:noFill/>
          <a:ln w="12700">
            <a:noFill/>
            <a:miter lim="800000"/>
            <a:headEnd/>
            <a:tailEnd/>
          </a:ln>
        </p:spPr>
        <p:txBody>
          <a:bodyPr>
            <a:spAutoFit/>
          </a:bodyPr>
          <a:lstStyle/>
          <a:p>
            <a:pPr eaLnBrk="0" hangingPunct="0"/>
            <a:r>
              <a:rPr lang="en-US" b="1" dirty="0">
                <a:solidFill>
                  <a:srgbClr val="5B98D2"/>
                </a:solidFill>
              </a:rPr>
              <a:t>Total E term</a:t>
            </a:r>
          </a:p>
        </p:txBody>
      </p:sp>
      <p:sp>
        <p:nvSpPr>
          <p:cNvPr id="15" name="Line 17"/>
          <p:cNvSpPr>
            <a:spLocks noChangeShapeType="1"/>
          </p:cNvSpPr>
          <p:nvPr/>
        </p:nvSpPr>
        <p:spPr bwMode="auto">
          <a:xfrm flipH="1" flipV="1">
            <a:off x="2438400" y="2286000"/>
            <a:ext cx="152400" cy="217488"/>
          </a:xfrm>
          <a:prstGeom prst="line">
            <a:avLst/>
          </a:prstGeom>
          <a:noFill/>
          <a:ln w="12700">
            <a:solidFill>
              <a:schemeClr val="tx1"/>
            </a:solidFill>
            <a:round/>
            <a:headEnd/>
            <a:tailEnd type="triangle" w="med" len="med"/>
          </a:ln>
        </p:spPr>
        <p:txBody>
          <a:bodyPr wrap="none" anchor="ctr"/>
          <a:lstStyle/>
          <a:p>
            <a:endParaRPr lang="en-US"/>
          </a:p>
        </p:txBody>
      </p:sp>
      <p:sp>
        <p:nvSpPr>
          <p:cNvPr id="16" name="Text Box 16"/>
          <p:cNvSpPr txBox="1">
            <a:spLocks noChangeArrowheads="1"/>
          </p:cNvSpPr>
          <p:nvPr/>
        </p:nvSpPr>
        <p:spPr bwMode="auto">
          <a:xfrm>
            <a:off x="533400" y="2935287"/>
            <a:ext cx="1447800" cy="646113"/>
          </a:xfrm>
          <a:prstGeom prst="rect">
            <a:avLst/>
          </a:prstGeom>
          <a:noFill/>
          <a:ln w="12700">
            <a:noFill/>
            <a:miter lim="800000"/>
            <a:headEnd/>
            <a:tailEnd/>
          </a:ln>
        </p:spPr>
        <p:txBody>
          <a:bodyPr>
            <a:spAutoFit/>
          </a:bodyPr>
          <a:lstStyle/>
          <a:p>
            <a:pPr eaLnBrk="0" hangingPunct="0"/>
            <a:r>
              <a:rPr lang="en-US" b="1" dirty="0">
                <a:solidFill>
                  <a:srgbClr val="5B98D2"/>
                </a:solidFill>
              </a:rPr>
              <a:t>PHYSICS NOTATION</a:t>
            </a:r>
          </a:p>
        </p:txBody>
      </p:sp>
      <p:sp>
        <p:nvSpPr>
          <p:cNvPr id="17" name="Line 17"/>
          <p:cNvSpPr>
            <a:spLocks noChangeShapeType="1"/>
          </p:cNvSpPr>
          <p:nvPr/>
        </p:nvSpPr>
        <p:spPr bwMode="auto">
          <a:xfrm flipV="1">
            <a:off x="1387475" y="2081213"/>
            <a:ext cx="261938" cy="576262"/>
          </a:xfrm>
          <a:prstGeom prst="line">
            <a:avLst/>
          </a:prstGeom>
          <a:noFill/>
          <a:ln w="12700">
            <a:solidFill>
              <a:schemeClr val="tx1"/>
            </a:solidFill>
            <a:round/>
            <a:headEnd/>
            <a:tailEnd type="triangle" w="med" len="med"/>
          </a:ln>
        </p:spPr>
        <p:txBody>
          <a:bodyPr wrap="none" anchor="ctr"/>
          <a:lstStyle/>
          <a:p>
            <a:endParaRPr lang="en-US"/>
          </a:p>
        </p:txBody>
      </p:sp>
      <p:pic>
        <p:nvPicPr>
          <p:cNvPr id="18445" name="Picture 1" descr="latex-image-1.pdf"/>
          <p:cNvPicPr>
            <a:picLocks noChangeAspect="1"/>
          </p:cNvPicPr>
          <p:nvPr/>
        </p:nvPicPr>
        <p:blipFill>
          <a:blip r:embed="rId2" cstate="print"/>
          <a:srcRect/>
          <a:stretch>
            <a:fillRect/>
          </a:stretch>
        </p:blipFill>
        <p:spPr bwMode="auto">
          <a:xfrm>
            <a:off x="152400" y="1447800"/>
            <a:ext cx="8839200" cy="1143000"/>
          </a:xfrm>
          <a:prstGeom prst="rect">
            <a:avLst/>
          </a:prstGeom>
          <a:noFill/>
          <a:ln w="9525">
            <a:noFill/>
            <a:miter lim="800000"/>
            <a:headEnd/>
            <a:tailEnd/>
          </a:ln>
        </p:spPr>
      </p:pic>
      <p:sp>
        <p:nvSpPr>
          <p:cNvPr id="18" name="TextBox 17"/>
          <p:cNvSpPr txBox="1"/>
          <p:nvPr/>
        </p:nvSpPr>
        <p:spPr>
          <a:xfrm>
            <a:off x="1219200" y="4343400"/>
            <a:ext cx="7162800" cy="461665"/>
          </a:xfrm>
          <a:prstGeom prst="rect">
            <a:avLst/>
          </a:prstGeom>
          <a:noFill/>
        </p:spPr>
        <p:txBody>
          <a:bodyPr wrap="square" rtlCol="0">
            <a:spAutoFit/>
          </a:bodyPr>
          <a:lstStyle/>
          <a:p>
            <a:r>
              <a:rPr lang="en-US" sz="2400" dirty="0">
                <a:sym typeface="Symbol"/>
              </a:rPr>
              <a:t>(</a:t>
            </a:r>
            <a:r>
              <a:rPr lang="en-US" sz="2400" dirty="0" err="1">
                <a:sym typeface="Symbol"/>
              </a:rPr>
              <a:t>x,y,z,t</a:t>
            </a:r>
            <a:r>
              <a:rPr lang="en-US" sz="2400" dirty="0">
                <a:sym typeface="Symbol"/>
              </a:rPr>
              <a:t>) =( </a:t>
            </a:r>
            <a:r>
              <a:rPr lang="en-US" sz="2400" baseline="30000" dirty="0">
                <a:sym typeface="Symbol"/>
              </a:rPr>
              <a:t>2</a:t>
            </a:r>
            <a:r>
              <a:rPr lang="en-US" sz="2400" dirty="0">
                <a:sym typeface="Symbol"/>
              </a:rPr>
              <a:t>/ x</a:t>
            </a:r>
            <a:r>
              <a:rPr lang="en-US" sz="2400" baseline="30000" dirty="0">
                <a:sym typeface="Symbol"/>
              </a:rPr>
              <a:t>2  </a:t>
            </a:r>
            <a:r>
              <a:rPr lang="en-US" sz="2400" dirty="0">
                <a:sym typeface="Symbol"/>
              </a:rPr>
              <a:t>+ </a:t>
            </a:r>
            <a:r>
              <a:rPr lang="en-US" sz="2400" baseline="30000" dirty="0">
                <a:sym typeface="Symbol"/>
              </a:rPr>
              <a:t>2</a:t>
            </a:r>
            <a:r>
              <a:rPr lang="en-US" sz="2400" dirty="0">
                <a:sym typeface="Symbol"/>
              </a:rPr>
              <a:t>/ y</a:t>
            </a:r>
            <a:r>
              <a:rPr lang="en-US" sz="2400" baseline="30000" dirty="0">
                <a:sym typeface="Symbol"/>
              </a:rPr>
              <a:t>2  </a:t>
            </a:r>
            <a:r>
              <a:rPr lang="en-US" sz="2400" dirty="0">
                <a:sym typeface="Symbol"/>
              </a:rPr>
              <a:t> + </a:t>
            </a:r>
            <a:r>
              <a:rPr lang="en-US" sz="2400" baseline="30000" dirty="0">
                <a:sym typeface="Symbol"/>
              </a:rPr>
              <a:t>2</a:t>
            </a:r>
            <a:r>
              <a:rPr lang="en-US" sz="2400" dirty="0">
                <a:sym typeface="Symbol"/>
              </a:rPr>
              <a:t>/ z</a:t>
            </a:r>
            <a:r>
              <a:rPr lang="en-US" sz="2400" baseline="30000" dirty="0">
                <a:sym typeface="Symbol"/>
              </a:rPr>
              <a:t>2 </a:t>
            </a:r>
            <a:r>
              <a:rPr lang="en-US" sz="2400" dirty="0">
                <a:sym typeface="Symbol"/>
              </a:rPr>
              <a:t>) (</a:t>
            </a:r>
            <a:r>
              <a:rPr lang="en-US" sz="2400" dirty="0" err="1">
                <a:sym typeface="Symbol"/>
              </a:rPr>
              <a:t>x,y,z,t</a:t>
            </a:r>
            <a:r>
              <a:rPr lang="en-US" sz="2400" dirty="0">
                <a:sym typeface="Symbol"/>
              </a:rPr>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blinds(horizontal)">
                                      <p:cBhvr>
                                        <p:cTn id="7" dur="500"/>
                                        <p:tgtEl>
                                          <p:spTgt spid="81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10" grpId="0"/>
      <p:bldP spid="11" grpId="0" animBg="1"/>
      <p:bldP spid="12" grpId="0"/>
      <p:bldP spid="13" grpId="0" animBg="1"/>
      <p:bldP spid="14" grpId="0"/>
      <p:bldP spid="15" grpId="0" animBg="1"/>
      <p:bldP spid="16" grpId="0"/>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p:cNvSpPr txBox="1">
            <a:spLocks noGrp="1" noChangeArrowheads="1"/>
          </p:cNvSpPr>
          <p:nvPr>
            <p:ph type="title"/>
          </p:nvPr>
        </p:nvSpPr>
        <p:spPr bwMode="auto">
          <a:xfrm>
            <a:off x="685800" y="457200"/>
            <a:ext cx="7987764" cy="1107996"/>
          </a:xfrm>
          <a:prstGeom prst="rect">
            <a:avLst/>
          </a:prstGeom>
          <a:noFill/>
          <a:ln w="9525">
            <a:noFill/>
            <a:miter lim="800000"/>
            <a:headEnd/>
            <a:tailEnd/>
          </a:ln>
        </p:spPr>
        <p:txBody>
          <a:bodyPr wrap="square">
            <a:spAutoFit/>
          </a:bodyPr>
          <a:lstStyle/>
          <a:p>
            <a:pPr algn="ctr"/>
            <a:r>
              <a:rPr lang="en-US" sz="3600" dirty="0"/>
              <a:t>Time-Independent </a:t>
            </a:r>
            <a:br>
              <a:rPr lang="en-US" sz="3600" dirty="0"/>
            </a:br>
            <a:r>
              <a:rPr lang="en-US" sz="3600" dirty="0"/>
              <a:t>Schrodinger Wave Equation</a:t>
            </a:r>
          </a:p>
        </p:txBody>
      </p:sp>
      <p:pic>
        <p:nvPicPr>
          <p:cNvPr id="4" name="Picture 2" descr="latex-image-1.pdf"/>
          <p:cNvPicPr>
            <a:picLocks noChangeAspect="1"/>
          </p:cNvPicPr>
          <p:nvPr/>
        </p:nvPicPr>
        <p:blipFill>
          <a:blip r:embed="rId2" cstate="print"/>
          <a:srcRect/>
          <a:stretch>
            <a:fillRect/>
          </a:stretch>
        </p:blipFill>
        <p:spPr bwMode="auto">
          <a:xfrm>
            <a:off x="1905000" y="2362200"/>
            <a:ext cx="5143500" cy="685800"/>
          </a:xfrm>
          <a:prstGeom prst="rect">
            <a:avLst/>
          </a:prstGeom>
          <a:noFill/>
          <a:ln w="9525">
            <a:noFill/>
            <a:miter lim="800000"/>
            <a:headEnd/>
            <a:tailEnd/>
          </a:ln>
        </p:spPr>
      </p:pic>
      <p:pic>
        <p:nvPicPr>
          <p:cNvPr id="5" name="Picture 3" descr="latex-image-1.pdf"/>
          <p:cNvPicPr>
            <a:picLocks noChangeAspect="1"/>
          </p:cNvPicPr>
          <p:nvPr/>
        </p:nvPicPr>
        <p:blipFill>
          <a:blip r:embed="rId3" cstate="print"/>
          <a:srcRect/>
          <a:stretch>
            <a:fillRect/>
          </a:stretch>
        </p:blipFill>
        <p:spPr bwMode="auto">
          <a:xfrm>
            <a:off x="609600" y="3657600"/>
            <a:ext cx="7924800" cy="121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259" y="178713"/>
            <a:ext cx="8285480" cy="430887"/>
          </a:xfrm>
        </p:spPr>
        <p:txBody>
          <a:bodyPr>
            <a:normAutofit fontScale="90000"/>
          </a:bodyPr>
          <a:lstStyle/>
          <a:p>
            <a:r>
              <a:rPr lang="en-US" dirty="0"/>
              <a:t>Time Independent Schrodinger wave equation</a:t>
            </a:r>
          </a:p>
        </p:txBody>
      </p:sp>
      <p:sp>
        <p:nvSpPr>
          <p:cNvPr id="3" name="Rectangle 2"/>
          <p:cNvSpPr/>
          <p:nvPr/>
        </p:nvSpPr>
        <p:spPr>
          <a:xfrm>
            <a:off x="1295400" y="762000"/>
            <a:ext cx="6324600" cy="461665"/>
          </a:xfrm>
          <a:prstGeom prst="rect">
            <a:avLst/>
          </a:prstGeom>
        </p:spPr>
        <p:txBody>
          <a:bodyPr wrap="square">
            <a:spAutoFit/>
          </a:bodyPr>
          <a:lstStyle/>
          <a:p>
            <a:r>
              <a:rPr lang="en-US" sz="2400" dirty="0"/>
              <a:t>The time-dependent Schrodinger equation: </a:t>
            </a:r>
          </a:p>
        </p:txBody>
      </p:sp>
      <p:pic>
        <p:nvPicPr>
          <p:cNvPr id="1026" name="Picture 2"/>
          <p:cNvPicPr>
            <a:picLocks noChangeAspect="1" noChangeArrowheads="1"/>
          </p:cNvPicPr>
          <p:nvPr/>
        </p:nvPicPr>
        <p:blipFill>
          <a:blip r:embed="rId2" cstate="print"/>
          <a:srcRect/>
          <a:stretch>
            <a:fillRect/>
          </a:stretch>
        </p:blipFill>
        <p:spPr bwMode="auto">
          <a:xfrm>
            <a:off x="2286000" y="1231265"/>
            <a:ext cx="3352800" cy="1054735"/>
          </a:xfrm>
          <a:prstGeom prst="rect">
            <a:avLst/>
          </a:prstGeom>
          <a:noFill/>
          <a:ln w="9525">
            <a:noFill/>
            <a:miter lim="800000"/>
            <a:headEnd/>
            <a:tailEnd/>
          </a:ln>
        </p:spPr>
      </p:pic>
      <p:sp>
        <p:nvSpPr>
          <p:cNvPr id="5" name="Rectangle 4"/>
          <p:cNvSpPr/>
          <p:nvPr/>
        </p:nvSpPr>
        <p:spPr>
          <a:xfrm>
            <a:off x="304800" y="2362200"/>
            <a:ext cx="8534400" cy="1200329"/>
          </a:xfrm>
          <a:prstGeom prst="rect">
            <a:avLst/>
          </a:prstGeom>
        </p:spPr>
        <p:txBody>
          <a:bodyPr wrap="square">
            <a:spAutoFit/>
          </a:bodyPr>
          <a:lstStyle/>
          <a:p>
            <a:pPr>
              <a:buFont typeface="Wingdings" pitchFamily="2" charset="2"/>
              <a:buChar char="ü"/>
            </a:pPr>
            <a:r>
              <a:rPr lang="en-US" sz="2400" dirty="0"/>
              <a:t>Assume that ‘V’ is independent of time ‘t’. </a:t>
            </a:r>
          </a:p>
          <a:p>
            <a:pPr>
              <a:buFont typeface="Wingdings" pitchFamily="2" charset="2"/>
              <a:buChar char="ü"/>
            </a:pPr>
            <a:r>
              <a:rPr lang="en-US" sz="2400" dirty="0"/>
              <a:t>Schrodinger equation can be solved by the method of separation of variables:</a:t>
            </a:r>
          </a:p>
        </p:txBody>
      </p:sp>
      <p:pic>
        <p:nvPicPr>
          <p:cNvPr id="1027" name="Picture 3"/>
          <p:cNvPicPr>
            <a:picLocks noChangeAspect="1" noChangeArrowheads="1"/>
          </p:cNvPicPr>
          <p:nvPr/>
        </p:nvPicPr>
        <p:blipFill>
          <a:blip r:embed="rId3" cstate="print"/>
          <a:srcRect/>
          <a:stretch>
            <a:fillRect/>
          </a:stretch>
        </p:blipFill>
        <p:spPr bwMode="auto">
          <a:xfrm>
            <a:off x="2819400" y="3352801"/>
            <a:ext cx="2895600" cy="50673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276600" y="3892550"/>
            <a:ext cx="1676400" cy="90805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3352800" y="4788310"/>
            <a:ext cx="1856096" cy="100289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331470" y="2750403"/>
            <a:ext cx="8636635" cy="830997"/>
          </a:xfrm>
        </p:spPr>
        <p:txBody>
          <a:bodyPr>
            <a:normAutofit fontScale="92500" lnSpcReduction="10000"/>
          </a:bodyPr>
          <a:lstStyle/>
          <a:p>
            <a:pPr marL="0" indent="0" algn="ctr">
              <a:buNone/>
            </a:pPr>
            <a:r>
              <a:rPr lang="en-US" sz="5400" b="1" dirty="0"/>
              <a:t>Quantum Mechanics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20" y="254913"/>
            <a:ext cx="8285480" cy="430887"/>
          </a:xfrm>
        </p:spPr>
        <p:txBody>
          <a:bodyPr>
            <a:normAutofit fontScale="90000"/>
          </a:bodyPr>
          <a:lstStyle/>
          <a:p>
            <a:r>
              <a:rPr lang="en-US" dirty="0"/>
              <a:t>Time Independent Schrodinger wave equation</a:t>
            </a:r>
          </a:p>
        </p:txBody>
      </p:sp>
      <p:pic>
        <p:nvPicPr>
          <p:cNvPr id="2050" name="Picture 2"/>
          <p:cNvPicPr>
            <a:picLocks noChangeAspect="1" noChangeArrowheads="1"/>
          </p:cNvPicPr>
          <p:nvPr/>
        </p:nvPicPr>
        <p:blipFill>
          <a:blip r:embed="rId2" cstate="print"/>
          <a:srcRect/>
          <a:stretch>
            <a:fillRect/>
          </a:stretch>
        </p:blipFill>
        <p:spPr bwMode="auto">
          <a:xfrm>
            <a:off x="2308644" y="940405"/>
            <a:ext cx="4218735" cy="1043178"/>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77364" y="1836274"/>
            <a:ext cx="7623175" cy="93345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2743200" y="3505200"/>
            <a:ext cx="3269006" cy="1038225"/>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152400" y="2961757"/>
            <a:ext cx="8915400" cy="371992"/>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a:stretch>
            <a:fillRect/>
          </a:stretch>
        </p:blipFill>
        <p:spPr bwMode="auto">
          <a:xfrm>
            <a:off x="889712" y="4572000"/>
            <a:ext cx="7310827" cy="1295401"/>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258" y="483513"/>
            <a:ext cx="8486142" cy="1107996"/>
          </a:xfrm>
        </p:spPr>
        <p:txBody>
          <a:bodyPr>
            <a:normAutofit fontScale="90000"/>
          </a:bodyPr>
          <a:lstStyle/>
          <a:p>
            <a:pPr algn="ctr"/>
            <a:r>
              <a:rPr lang="en-US" sz="3600" dirty="0"/>
              <a:t>Applications of </a:t>
            </a:r>
            <a:br>
              <a:rPr lang="en-US" sz="3600" dirty="0"/>
            </a:br>
            <a:r>
              <a:rPr lang="en-US" sz="3600" dirty="0"/>
              <a:t>Schrodinger wave equations</a:t>
            </a:r>
          </a:p>
        </p:txBody>
      </p:sp>
      <p:sp>
        <p:nvSpPr>
          <p:cNvPr id="4" name="object 292"/>
          <p:cNvSpPr txBox="1"/>
          <p:nvPr/>
        </p:nvSpPr>
        <p:spPr>
          <a:xfrm>
            <a:off x="472440" y="1733550"/>
            <a:ext cx="8061960" cy="3760004"/>
          </a:xfrm>
          <a:prstGeom prst="rect">
            <a:avLst/>
          </a:prstGeom>
        </p:spPr>
        <p:txBody>
          <a:bodyPr vert="horz" wrap="square" lIns="0" tIns="256540" rIns="0" bIns="0" rtlCol="0">
            <a:spAutoFit/>
          </a:bodyPr>
          <a:lstStyle/>
          <a:p>
            <a:pPr marL="445770" indent="-433070">
              <a:lnSpc>
                <a:spcPct val="100000"/>
              </a:lnSpc>
              <a:spcBef>
                <a:spcPts val="2020"/>
              </a:spcBef>
              <a:buAutoNum type="arabicPeriod"/>
              <a:tabLst>
                <a:tab pos="445770" algn="l"/>
              </a:tabLst>
            </a:pPr>
            <a:r>
              <a:rPr sz="3600" spc="-5" dirty="0">
                <a:latin typeface="Cambria"/>
                <a:cs typeface="Cambria"/>
              </a:rPr>
              <a:t>Particle in </a:t>
            </a:r>
            <a:r>
              <a:rPr sz="3600" dirty="0">
                <a:latin typeface="Cambria"/>
                <a:cs typeface="Cambria"/>
              </a:rPr>
              <a:t>a </a:t>
            </a:r>
            <a:r>
              <a:rPr sz="3600" spc="-5" dirty="0">
                <a:latin typeface="Cambria"/>
                <a:cs typeface="Cambria"/>
              </a:rPr>
              <a:t>box/ </a:t>
            </a:r>
            <a:r>
              <a:rPr sz="3600" spc="-10" dirty="0">
                <a:latin typeface="Cambria"/>
                <a:cs typeface="Cambria"/>
              </a:rPr>
              <a:t>infinitely </a:t>
            </a:r>
            <a:r>
              <a:rPr sz="3600" spc="-5" dirty="0">
                <a:latin typeface="Cambria"/>
                <a:cs typeface="Cambria"/>
              </a:rPr>
              <a:t>potential</a:t>
            </a:r>
            <a:r>
              <a:rPr sz="3600" spc="-15" dirty="0">
                <a:latin typeface="Cambria"/>
                <a:cs typeface="Cambria"/>
              </a:rPr>
              <a:t> </a:t>
            </a:r>
            <a:r>
              <a:rPr sz="3600" spc="-5" dirty="0">
                <a:latin typeface="Cambria"/>
                <a:cs typeface="Cambria"/>
              </a:rPr>
              <a:t>well</a:t>
            </a:r>
            <a:endParaRPr sz="3600" dirty="0">
              <a:latin typeface="Cambria"/>
              <a:cs typeface="Cambria"/>
            </a:endParaRPr>
          </a:p>
          <a:p>
            <a:pPr marL="445770" indent="-433070">
              <a:lnSpc>
                <a:spcPct val="100000"/>
              </a:lnSpc>
              <a:spcBef>
                <a:spcPts val="1920"/>
              </a:spcBef>
              <a:buAutoNum type="arabicPeriod"/>
              <a:tabLst>
                <a:tab pos="445770" algn="l"/>
              </a:tabLst>
            </a:pPr>
            <a:r>
              <a:rPr sz="3600" spc="-10" dirty="0">
                <a:latin typeface="Cambria"/>
                <a:cs typeface="Cambria"/>
              </a:rPr>
              <a:t>Finite </a:t>
            </a:r>
            <a:r>
              <a:rPr sz="3600" spc="-5" dirty="0">
                <a:latin typeface="Cambria"/>
                <a:cs typeface="Cambria"/>
              </a:rPr>
              <a:t>potential well</a:t>
            </a:r>
            <a:endParaRPr sz="3600" dirty="0">
              <a:latin typeface="Cambria"/>
              <a:cs typeface="Cambria"/>
            </a:endParaRPr>
          </a:p>
          <a:p>
            <a:pPr marL="445770" indent="-433070">
              <a:lnSpc>
                <a:spcPct val="100000"/>
              </a:lnSpc>
              <a:spcBef>
                <a:spcPts val="1920"/>
              </a:spcBef>
              <a:buAutoNum type="arabicPeriod"/>
              <a:tabLst>
                <a:tab pos="445770" algn="l"/>
              </a:tabLst>
            </a:pPr>
            <a:r>
              <a:rPr sz="3600" spc="-5" dirty="0">
                <a:latin typeface="Cambria"/>
                <a:cs typeface="Cambria"/>
              </a:rPr>
              <a:t>Potential barrier(tunnel</a:t>
            </a:r>
            <a:r>
              <a:rPr sz="3600" spc="-20" dirty="0">
                <a:latin typeface="Cambria"/>
                <a:cs typeface="Cambria"/>
              </a:rPr>
              <a:t> </a:t>
            </a:r>
            <a:r>
              <a:rPr sz="3600" spc="-5" dirty="0">
                <a:latin typeface="Cambria"/>
                <a:cs typeface="Cambria"/>
              </a:rPr>
              <a:t>effect)</a:t>
            </a:r>
            <a:endParaRPr sz="3600" dirty="0">
              <a:latin typeface="Cambria"/>
              <a:cs typeface="Cambria"/>
            </a:endParaRPr>
          </a:p>
          <a:p>
            <a:pPr marL="445770" indent="-433070">
              <a:lnSpc>
                <a:spcPct val="100000"/>
              </a:lnSpc>
              <a:spcBef>
                <a:spcPts val="1910"/>
              </a:spcBef>
              <a:buAutoNum type="arabicPeriod"/>
              <a:tabLst>
                <a:tab pos="445770" algn="l"/>
              </a:tabLst>
            </a:pPr>
            <a:r>
              <a:rPr sz="3600" spc="-5" dirty="0">
                <a:latin typeface="Cambria"/>
                <a:cs typeface="Cambria"/>
              </a:rPr>
              <a:t>Simple Harmonic Oscillator</a:t>
            </a:r>
            <a:endParaRPr sz="3600" dirty="0">
              <a:latin typeface="Cambria"/>
              <a:cs typeface="Cambr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415060"/>
            <a:ext cx="6675588" cy="350063"/>
          </a:xfrm>
          <a:prstGeom prst="rect">
            <a:avLst/>
          </a:prstGeom>
        </p:spPr>
        <p:txBody>
          <a:bodyPr vert="horz" wrap="square" lIns="0" tIns="11397" rIns="0" bIns="0" rtlCol="0">
            <a:spAutoFit/>
          </a:bodyPr>
          <a:lstStyle/>
          <a:p>
            <a:pPr marL="11397" algn="ctr">
              <a:spcBef>
                <a:spcPts val="90"/>
              </a:spcBef>
            </a:pPr>
            <a:r>
              <a:rPr sz="2200" b="0" spc="-102" dirty="0">
                <a:latin typeface="Trebuchet MS"/>
                <a:cs typeface="Trebuchet MS"/>
              </a:rPr>
              <a:t>The </a:t>
            </a:r>
            <a:r>
              <a:rPr sz="2200" b="0" spc="-81" dirty="0">
                <a:latin typeface="Trebuchet MS"/>
                <a:cs typeface="Trebuchet MS"/>
              </a:rPr>
              <a:t>Infinite </a:t>
            </a:r>
            <a:r>
              <a:rPr sz="2200" b="0" spc="-58" dirty="0">
                <a:latin typeface="Trebuchet MS"/>
                <a:cs typeface="Trebuchet MS"/>
              </a:rPr>
              <a:t>Square </a:t>
            </a:r>
            <a:r>
              <a:rPr sz="2200" b="0" spc="-72" dirty="0">
                <a:latin typeface="Trebuchet MS"/>
                <a:cs typeface="Trebuchet MS"/>
              </a:rPr>
              <a:t>Well</a:t>
            </a:r>
            <a:r>
              <a:rPr sz="2200" b="0" spc="-422" dirty="0">
                <a:latin typeface="Trebuchet MS"/>
                <a:cs typeface="Trebuchet MS"/>
              </a:rPr>
              <a:t> </a:t>
            </a:r>
            <a:r>
              <a:rPr sz="2200" b="0" spc="-85" dirty="0">
                <a:latin typeface="Trebuchet MS"/>
                <a:cs typeface="Trebuchet MS"/>
              </a:rPr>
              <a:t>Potential</a:t>
            </a:r>
            <a:endParaRPr sz="2200" dirty="0">
              <a:latin typeface="Trebuchet MS"/>
              <a:cs typeface="Trebuchet MS"/>
            </a:endParaRPr>
          </a:p>
        </p:txBody>
      </p:sp>
      <p:sp>
        <p:nvSpPr>
          <p:cNvPr id="3" name="object 3"/>
          <p:cNvSpPr txBox="1"/>
          <p:nvPr/>
        </p:nvSpPr>
        <p:spPr>
          <a:xfrm>
            <a:off x="3396671" y="955637"/>
            <a:ext cx="4298373" cy="565506"/>
          </a:xfrm>
          <a:prstGeom prst="rect">
            <a:avLst/>
          </a:prstGeom>
        </p:spPr>
        <p:txBody>
          <a:bodyPr vert="horz" wrap="square" lIns="0" tIns="11397" rIns="0" bIns="0" rtlCol="0">
            <a:spAutoFit/>
          </a:bodyPr>
          <a:lstStyle/>
          <a:p>
            <a:pPr marL="11397">
              <a:spcBef>
                <a:spcPts val="90"/>
              </a:spcBef>
            </a:pPr>
            <a:r>
              <a:rPr spc="-4" dirty="0">
                <a:latin typeface="Carlito"/>
                <a:cs typeface="Carlito"/>
              </a:rPr>
              <a:t>The infinite square </a:t>
            </a:r>
            <a:r>
              <a:rPr spc="-9" dirty="0">
                <a:latin typeface="Carlito"/>
                <a:cs typeface="Carlito"/>
              </a:rPr>
              <a:t>well potential </a:t>
            </a:r>
            <a:r>
              <a:rPr spc="-4" dirty="0">
                <a:latin typeface="Carlito"/>
                <a:cs typeface="Carlito"/>
              </a:rPr>
              <a:t>is </a:t>
            </a:r>
            <a:r>
              <a:rPr spc="-9" dirty="0">
                <a:latin typeface="Carlito"/>
                <a:cs typeface="Carlito"/>
              </a:rPr>
              <a:t>written</a:t>
            </a:r>
            <a:r>
              <a:rPr spc="45" dirty="0">
                <a:latin typeface="Carlito"/>
                <a:cs typeface="Carlito"/>
              </a:rPr>
              <a:t> </a:t>
            </a:r>
            <a:r>
              <a:rPr dirty="0">
                <a:latin typeface="Carlito"/>
                <a:cs typeface="Carlito"/>
              </a:rPr>
              <a:t>as</a:t>
            </a:r>
          </a:p>
        </p:txBody>
      </p:sp>
      <p:sp>
        <p:nvSpPr>
          <p:cNvPr id="4" name="object 4"/>
          <p:cNvSpPr/>
          <p:nvPr/>
        </p:nvSpPr>
        <p:spPr>
          <a:xfrm>
            <a:off x="623448" y="941293"/>
            <a:ext cx="2461953" cy="262217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92507" y="1964161"/>
            <a:ext cx="8063923" cy="2242888"/>
          </a:xfrm>
          <a:prstGeom prst="rect">
            <a:avLst/>
          </a:prstGeom>
        </p:spPr>
        <p:txBody>
          <a:bodyPr vert="horz" wrap="square" lIns="0" tIns="11397" rIns="0" bIns="0" rtlCol="0">
            <a:spAutoFit/>
          </a:bodyPr>
          <a:lstStyle/>
          <a:p>
            <a:pPr marL="2779154" marR="4559" algn="just">
              <a:spcBef>
                <a:spcPts val="90"/>
              </a:spcBef>
            </a:pPr>
            <a:r>
              <a:rPr spc="-9" dirty="0">
                <a:latin typeface="Carlito"/>
                <a:cs typeface="Carlito"/>
              </a:rPr>
              <a:t>For instance, </a:t>
            </a:r>
            <a:r>
              <a:rPr spc="-18" dirty="0">
                <a:latin typeface="Carlito"/>
                <a:cs typeface="Carlito"/>
              </a:rPr>
              <a:t>take </a:t>
            </a:r>
            <a:r>
              <a:rPr dirty="0">
                <a:latin typeface="Carlito"/>
                <a:cs typeface="Carlito"/>
              </a:rPr>
              <a:t>the </a:t>
            </a:r>
            <a:r>
              <a:rPr spc="-9" dirty="0">
                <a:latin typeface="Carlito"/>
                <a:cs typeface="Carlito"/>
              </a:rPr>
              <a:t>potential </a:t>
            </a:r>
            <a:r>
              <a:rPr spc="-13" dirty="0">
                <a:latin typeface="Carlito"/>
                <a:cs typeface="Carlito"/>
              </a:rPr>
              <a:t>for </a:t>
            </a:r>
            <a:r>
              <a:rPr dirty="0">
                <a:latin typeface="Carlito"/>
                <a:cs typeface="Carlito"/>
              </a:rPr>
              <a:t>a </a:t>
            </a:r>
            <a:r>
              <a:rPr spc="-4" dirty="0">
                <a:latin typeface="Carlito"/>
                <a:cs typeface="Carlito"/>
              </a:rPr>
              <a:t>conduction  electron in </a:t>
            </a:r>
            <a:r>
              <a:rPr dirty="0">
                <a:latin typeface="Carlito"/>
                <a:cs typeface="Carlito"/>
              </a:rPr>
              <a:t>a </a:t>
            </a:r>
            <a:r>
              <a:rPr spc="-4" dirty="0">
                <a:latin typeface="Carlito"/>
                <a:cs typeface="Carlito"/>
              </a:rPr>
              <a:t>block of </a:t>
            </a:r>
            <a:r>
              <a:rPr spc="-9" dirty="0">
                <a:latin typeface="Carlito"/>
                <a:cs typeface="Carlito"/>
              </a:rPr>
              <a:t>metal </a:t>
            </a:r>
            <a:r>
              <a:rPr spc="-13" dirty="0">
                <a:latin typeface="Carlito"/>
                <a:cs typeface="Carlito"/>
              </a:rPr>
              <a:t>to </a:t>
            </a:r>
            <a:r>
              <a:rPr dirty="0">
                <a:latin typeface="Carlito"/>
                <a:cs typeface="Carlito"/>
              </a:rPr>
              <a:t>be a </a:t>
            </a:r>
            <a:r>
              <a:rPr spc="-4" dirty="0">
                <a:latin typeface="Carlito"/>
                <a:cs typeface="Carlito"/>
              </a:rPr>
              <a:t>finite square </a:t>
            </a:r>
            <a:r>
              <a:rPr spc="-9" dirty="0">
                <a:latin typeface="Carlito"/>
                <a:cs typeface="Carlito"/>
              </a:rPr>
              <a:t>well.  </a:t>
            </a:r>
            <a:r>
              <a:rPr spc="-4" dirty="0">
                <a:latin typeface="Carlito"/>
                <a:cs typeface="Carlito"/>
              </a:rPr>
              <a:t>Infinite square </a:t>
            </a:r>
            <a:r>
              <a:rPr spc="-9" dirty="0">
                <a:latin typeface="Carlito"/>
                <a:cs typeface="Carlito"/>
              </a:rPr>
              <a:t>well </a:t>
            </a:r>
            <a:r>
              <a:rPr spc="-4" dirty="0">
                <a:latin typeface="Carlito"/>
                <a:cs typeface="Carlito"/>
              </a:rPr>
              <a:t>potentials can </a:t>
            </a:r>
            <a:r>
              <a:rPr dirty="0">
                <a:latin typeface="Carlito"/>
                <a:cs typeface="Carlito"/>
              </a:rPr>
              <a:t>be </a:t>
            </a:r>
            <a:r>
              <a:rPr spc="-4" dirty="0">
                <a:latin typeface="Carlito"/>
                <a:cs typeface="Carlito"/>
              </a:rPr>
              <a:t>used </a:t>
            </a:r>
            <a:r>
              <a:rPr spc="-13" dirty="0">
                <a:latin typeface="Carlito"/>
                <a:cs typeface="Carlito"/>
              </a:rPr>
              <a:t>to </a:t>
            </a:r>
            <a:r>
              <a:rPr spc="-4" dirty="0">
                <a:latin typeface="Carlito"/>
                <a:cs typeface="Carlito"/>
              </a:rPr>
              <a:t>discuss  </a:t>
            </a:r>
            <a:r>
              <a:rPr dirty="0">
                <a:latin typeface="Carlito"/>
                <a:cs typeface="Carlito"/>
              </a:rPr>
              <a:t>the </a:t>
            </a:r>
            <a:r>
              <a:rPr spc="-4" dirty="0">
                <a:latin typeface="Carlito"/>
                <a:cs typeface="Carlito"/>
              </a:rPr>
              <a:t>quantum mechanical properties </a:t>
            </a:r>
            <a:r>
              <a:rPr dirty="0">
                <a:latin typeface="Carlito"/>
                <a:cs typeface="Carlito"/>
              </a:rPr>
              <a:t>particles </a:t>
            </a:r>
            <a:r>
              <a:rPr spc="-4" dirty="0">
                <a:latin typeface="Carlito"/>
                <a:cs typeface="Carlito"/>
              </a:rPr>
              <a:t>which </a:t>
            </a:r>
            <a:r>
              <a:rPr spc="-9" dirty="0">
                <a:latin typeface="Carlito"/>
                <a:cs typeface="Carlito"/>
              </a:rPr>
              <a:t>are  </a:t>
            </a:r>
            <a:r>
              <a:rPr spc="-4" dirty="0">
                <a:latin typeface="Carlito"/>
                <a:cs typeface="Carlito"/>
              </a:rPr>
              <a:t>strictly confined within certain region of</a:t>
            </a:r>
            <a:r>
              <a:rPr spc="-9" dirty="0">
                <a:latin typeface="Carlito"/>
                <a:cs typeface="Carlito"/>
              </a:rPr>
              <a:t> </a:t>
            </a:r>
            <a:r>
              <a:rPr dirty="0">
                <a:latin typeface="Carlito"/>
                <a:cs typeface="Carlito"/>
              </a:rPr>
              <a:t>space.</a:t>
            </a:r>
          </a:p>
          <a:p>
            <a:pPr>
              <a:spcBef>
                <a:spcPts val="18"/>
              </a:spcBef>
            </a:pPr>
            <a:endParaRPr sz="1700" dirty="0">
              <a:latin typeface="Carlito"/>
              <a:cs typeface="Carlito"/>
            </a:endParaRPr>
          </a:p>
          <a:p>
            <a:pPr marL="11397"/>
            <a:r>
              <a:rPr spc="-4" dirty="0">
                <a:latin typeface="Carlito"/>
                <a:cs typeface="Carlito"/>
              </a:rPr>
              <a:t>In </a:t>
            </a:r>
            <a:r>
              <a:rPr dirty="0">
                <a:latin typeface="Carlito"/>
                <a:cs typeface="Carlito"/>
              </a:rPr>
              <a:t>the </a:t>
            </a:r>
            <a:r>
              <a:rPr spc="-4" dirty="0">
                <a:latin typeface="Carlito"/>
                <a:cs typeface="Carlito"/>
              </a:rPr>
              <a:t>region within </a:t>
            </a:r>
            <a:r>
              <a:rPr dirty="0">
                <a:latin typeface="Carlito"/>
                <a:cs typeface="Carlito"/>
              </a:rPr>
              <a:t>the </a:t>
            </a:r>
            <a:r>
              <a:rPr spc="-9" dirty="0">
                <a:latin typeface="Carlito"/>
                <a:cs typeface="Carlito"/>
              </a:rPr>
              <a:t>well </a:t>
            </a:r>
            <a:r>
              <a:rPr i="1" dirty="0">
                <a:latin typeface="Carlito"/>
                <a:cs typeface="Carlito"/>
              </a:rPr>
              <a:t>V</a:t>
            </a:r>
            <a:r>
              <a:rPr dirty="0">
                <a:latin typeface="Carlito"/>
                <a:cs typeface="Carlito"/>
              </a:rPr>
              <a:t>=0, hence the </a:t>
            </a:r>
            <a:r>
              <a:rPr spc="-4" dirty="0">
                <a:latin typeface="Carlito"/>
                <a:cs typeface="Carlito"/>
              </a:rPr>
              <a:t>Schrodinger equation is </a:t>
            </a:r>
            <a:r>
              <a:rPr spc="-9" dirty="0">
                <a:latin typeface="Carlito"/>
                <a:cs typeface="Carlito"/>
              </a:rPr>
              <a:t>given</a:t>
            </a:r>
            <a:r>
              <a:rPr spc="-27" dirty="0">
                <a:latin typeface="Carlito"/>
                <a:cs typeface="Carlito"/>
              </a:rPr>
              <a:t> </a:t>
            </a:r>
            <a:r>
              <a:rPr spc="-4" dirty="0">
                <a:latin typeface="Carlito"/>
                <a:cs typeface="Carlito"/>
              </a:rPr>
              <a:t>by</a:t>
            </a:r>
            <a:endParaRPr dirty="0">
              <a:latin typeface="Carlito"/>
              <a:cs typeface="Carlito"/>
            </a:endParaRPr>
          </a:p>
        </p:txBody>
      </p:sp>
      <p:sp>
        <p:nvSpPr>
          <p:cNvPr id="6" name="object 6"/>
          <p:cNvSpPr/>
          <p:nvPr/>
        </p:nvSpPr>
        <p:spPr>
          <a:xfrm>
            <a:off x="4969666" y="1375267"/>
            <a:ext cx="2451683" cy="48409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303546" y="5112809"/>
            <a:ext cx="2247220" cy="18068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487212" y="4653577"/>
            <a:ext cx="8168409" cy="1350336"/>
          </a:xfrm>
          <a:prstGeom prst="rect">
            <a:avLst/>
          </a:prstGeom>
        </p:spPr>
        <p:txBody>
          <a:bodyPr vert="horz" wrap="square" lIns="0" tIns="11397" rIns="0" bIns="0" rtlCol="0">
            <a:spAutoFit/>
          </a:bodyPr>
          <a:lstStyle/>
          <a:p>
            <a:pPr marL="11397" marR="121948">
              <a:spcBef>
                <a:spcPts val="90"/>
              </a:spcBef>
            </a:pPr>
            <a:r>
              <a:rPr spc="-4" dirty="0">
                <a:latin typeface="Carlito"/>
                <a:cs typeface="Carlito"/>
              </a:rPr>
              <a:t>The </a:t>
            </a:r>
            <a:r>
              <a:rPr spc="-9" dirty="0">
                <a:latin typeface="Carlito"/>
                <a:cs typeface="Carlito"/>
              </a:rPr>
              <a:t>above </a:t>
            </a:r>
            <a:r>
              <a:rPr spc="-4" dirty="0">
                <a:latin typeface="Carlito"/>
                <a:cs typeface="Carlito"/>
              </a:rPr>
              <a:t>equation is </a:t>
            </a:r>
            <a:r>
              <a:rPr dirty="0">
                <a:latin typeface="Carlito"/>
                <a:cs typeface="Carlito"/>
              </a:rPr>
              <a:t>the </a:t>
            </a:r>
            <a:r>
              <a:rPr spc="-4" dirty="0">
                <a:latin typeface="Carlito"/>
                <a:cs typeface="Carlito"/>
              </a:rPr>
              <a:t>(classical) simple </a:t>
            </a:r>
            <a:r>
              <a:rPr dirty="0">
                <a:latin typeface="Carlito"/>
                <a:cs typeface="Carlito"/>
              </a:rPr>
              <a:t>harmonic </a:t>
            </a:r>
            <a:r>
              <a:rPr spc="-9" dirty="0">
                <a:latin typeface="Carlito"/>
                <a:cs typeface="Carlito"/>
              </a:rPr>
              <a:t>oscillator </a:t>
            </a:r>
            <a:r>
              <a:rPr spc="-4" dirty="0">
                <a:latin typeface="Carlito"/>
                <a:cs typeface="Carlito"/>
              </a:rPr>
              <a:t>equation; </a:t>
            </a:r>
            <a:r>
              <a:rPr dirty="0">
                <a:latin typeface="Carlito"/>
                <a:cs typeface="Carlito"/>
              </a:rPr>
              <a:t>the </a:t>
            </a:r>
            <a:r>
              <a:rPr spc="-9" dirty="0">
                <a:latin typeface="Carlito"/>
                <a:cs typeface="Carlito"/>
              </a:rPr>
              <a:t>general  </a:t>
            </a:r>
            <a:r>
              <a:rPr spc="-4" dirty="0">
                <a:latin typeface="Carlito"/>
                <a:cs typeface="Carlito"/>
              </a:rPr>
              <a:t>solution</a:t>
            </a:r>
            <a:r>
              <a:rPr spc="-22" dirty="0">
                <a:latin typeface="Carlito"/>
                <a:cs typeface="Carlito"/>
              </a:rPr>
              <a:t> </a:t>
            </a:r>
            <a:r>
              <a:rPr spc="-4" dirty="0">
                <a:latin typeface="Carlito"/>
                <a:cs typeface="Carlito"/>
              </a:rPr>
              <a:t>is</a:t>
            </a:r>
            <a:endParaRPr dirty="0">
              <a:latin typeface="Carlito"/>
              <a:cs typeface="Carlito"/>
            </a:endParaRPr>
          </a:p>
          <a:p>
            <a:pPr>
              <a:spcBef>
                <a:spcPts val="27"/>
              </a:spcBef>
            </a:pPr>
            <a:endParaRPr sz="1300" dirty="0">
              <a:latin typeface="Carlito"/>
              <a:cs typeface="Carlito"/>
            </a:endParaRPr>
          </a:p>
          <a:p>
            <a:pPr marL="11397" marR="4559"/>
            <a:r>
              <a:rPr spc="-9" dirty="0">
                <a:latin typeface="Carlito"/>
                <a:cs typeface="Carlito"/>
              </a:rPr>
              <a:t>where </a:t>
            </a:r>
            <a:r>
              <a:rPr i="1" dirty="0">
                <a:latin typeface="Carlito"/>
                <a:cs typeface="Carlito"/>
              </a:rPr>
              <a:t>A </a:t>
            </a:r>
            <a:r>
              <a:rPr dirty="0">
                <a:latin typeface="Carlito"/>
                <a:cs typeface="Carlito"/>
              </a:rPr>
              <a:t>and </a:t>
            </a:r>
            <a:r>
              <a:rPr i="1" dirty="0">
                <a:latin typeface="Carlito"/>
                <a:cs typeface="Carlito"/>
              </a:rPr>
              <a:t>B </a:t>
            </a:r>
            <a:r>
              <a:rPr spc="-9" dirty="0">
                <a:latin typeface="Carlito"/>
                <a:cs typeface="Carlito"/>
              </a:rPr>
              <a:t>are </a:t>
            </a:r>
            <a:r>
              <a:rPr spc="-4" dirty="0">
                <a:latin typeface="Carlito"/>
                <a:cs typeface="Carlito"/>
              </a:rPr>
              <a:t>arbitrary </a:t>
            </a:r>
            <a:r>
              <a:rPr spc="-9" dirty="0">
                <a:latin typeface="Carlito"/>
                <a:cs typeface="Carlito"/>
              </a:rPr>
              <a:t>constants. </a:t>
            </a:r>
            <a:r>
              <a:rPr spc="-22" dirty="0">
                <a:latin typeface="Carlito"/>
                <a:cs typeface="Carlito"/>
              </a:rPr>
              <a:t>Typically, </a:t>
            </a:r>
            <a:r>
              <a:rPr spc="-4" dirty="0">
                <a:latin typeface="Carlito"/>
                <a:cs typeface="Carlito"/>
              </a:rPr>
              <a:t>these </a:t>
            </a:r>
            <a:r>
              <a:rPr spc="-9" dirty="0">
                <a:latin typeface="Carlito"/>
                <a:cs typeface="Carlito"/>
              </a:rPr>
              <a:t>constants are </a:t>
            </a:r>
            <a:r>
              <a:rPr spc="-13" dirty="0">
                <a:latin typeface="Carlito"/>
                <a:cs typeface="Carlito"/>
              </a:rPr>
              <a:t>fixed by </a:t>
            </a:r>
            <a:r>
              <a:rPr spc="-4" dirty="0">
                <a:latin typeface="Carlito"/>
                <a:cs typeface="Carlito"/>
              </a:rPr>
              <a:t>the  </a:t>
            </a:r>
            <a:r>
              <a:rPr dirty="0">
                <a:latin typeface="Carlito"/>
                <a:cs typeface="Carlito"/>
              </a:rPr>
              <a:t>boundary </a:t>
            </a:r>
            <a:r>
              <a:rPr spc="-4" dirty="0">
                <a:latin typeface="Carlito"/>
                <a:cs typeface="Carlito"/>
              </a:rPr>
              <a:t>conditions of </a:t>
            </a:r>
            <a:r>
              <a:rPr dirty="0">
                <a:latin typeface="Carlito"/>
                <a:cs typeface="Carlito"/>
              </a:rPr>
              <a:t>the</a:t>
            </a:r>
            <a:r>
              <a:rPr spc="-72" dirty="0">
                <a:latin typeface="Carlito"/>
                <a:cs typeface="Carlito"/>
              </a:rPr>
              <a:t> </a:t>
            </a:r>
            <a:r>
              <a:rPr spc="-9" dirty="0">
                <a:latin typeface="Carlito"/>
                <a:cs typeface="Carlito"/>
              </a:rPr>
              <a:t>problem.</a:t>
            </a:r>
            <a:endParaRPr dirty="0">
              <a:latin typeface="Carlito"/>
              <a:cs typeface="Carlito"/>
            </a:endParaRPr>
          </a:p>
        </p:txBody>
      </p:sp>
      <p:sp>
        <p:nvSpPr>
          <p:cNvPr id="9" name="object 9"/>
          <p:cNvSpPr/>
          <p:nvPr/>
        </p:nvSpPr>
        <p:spPr>
          <a:xfrm>
            <a:off x="774014" y="4169797"/>
            <a:ext cx="1357890" cy="402203"/>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2601420" y="4220449"/>
            <a:ext cx="902855" cy="503951"/>
          </a:xfrm>
          <a:prstGeom prst="rect">
            <a:avLst/>
          </a:prstGeom>
        </p:spPr>
        <p:txBody>
          <a:bodyPr vert="horz" wrap="square" lIns="0" tIns="11397" rIns="0" bIns="0" rtlCol="0">
            <a:spAutoFit/>
          </a:bodyPr>
          <a:lstStyle/>
          <a:p>
            <a:pPr marL="11397">
              <a:spcBef>
                <a:spcPts val="90"/>
              </a:spcBef>
            </a:pPr>
            <a:r>
              <a:rPr sz="1600" spc="-4" dirty="0">
                <a:latin typeface="Carlito"/>
                <a:cs typeface="Carlito"/>
              </a:rPr>
              <a:t>with </a:t>
            </a:r>
            <a:r>
              <a:rPr sz="1600" i="1" dirty="0">
                <a:latin typeface="Carlito"/>
                <a:cs typeface="Carlito"/>
              </a:rPr>
              <a:t>E </a:t>
            </a:r>
            <a:r>
              <a:rPr sz="1600" dirty="0">
                <a:latin typeface="Carlito"/>
                <a:cs typeface="Carlito"/>
              </a:rPr>
              <a:t>&gt;</a:t>
            </a:r>
            <a:r>
              <a:rPr sz="1600" spc="-72" dirty="0">
                <a:latin typeface="Carlito"/>
                <a:cs typeface="Carlito"/>
              </a:rPr>
              <a:t> </a:t>
            </a:r>
            <a:r>
              <a:rPr sz="1600" dirty="0">
                <a:latin typeface="Carlito"/>
                <a:cs typeface="Carlito"/>
              </a:rPr>
              <a:t>0.</a:t>
            </a:r>
          </a:p>
        </p:txBody>
      </p:sp>
      <p:sp>
        <p:nvSpPr>
          <p:cNvPr id="11" name="object 11"/>
          <p:cNvSpPr/>
          <p:nvPr/>
        </p:nvSpPr>
        <p:spPr>
          <a:xfrm>
            <a:off x="4766641" y="4246796"/>
            <a:ext cx="2581951" cy="401404"/>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4056148" y="4044426"/>
            <a:ext cx="225714" cy="288507"/>
          </a:xfrm>
          <a:prstGeom prst="rect">
            <a:avLst/>
          </a:prstGeom>
        </p:spPr>
        <p:txBody>
          <a:bodyPr vert="horz" wrap="square" lIns="0" tIns="11397" rIns="0" bIns="0" rtlCol="0">
            <a:spAutoFit/>
          </a:bodyPr>
          <a:lstStyle/>
          <a:p>
            <a:pPr marL="11397">
              <a:spcBef>
                <a:spcPts val="90"/>
              </a:spcBef>
            </a:pPr>
            <a:r>
              <a:rPr spc="-4" dirty="0">
                <a:latin typeface="Carlito"/>
                <a:cs typeface="Carlito"/>
              </a:rPr>
              <a:t>o</a:t>
            </a:r>
            <a:r>
              <a:rPr dirty="0">
                <a:latin typeface="Carlito"/>
                <a:cs typeface="Carlito"/>
              </a:rPr>
              <a:t>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7212" y="577494"/>
            <a:ext cx="8168986" cy="565506"/>
          </a:xfrm>
          <a:prstGeom prst="rect">
            <a:avLst/>
          </a:prstGeom>
        </p:spPr>
        <p:txBody>
          <a:bodyPr vert="horz" wrap="square" lIns="0" tIns="11397" rIns="0" bIns="0" rtlCol="0">
            <a:spAutoFit/>
          </a:bodyPr>
          <a:lstStyle/>
          <a:p>
            <a:pPr marL="11397">
              <a:spcBef>
                <a:spcPts val="90"/>
              </a:spcBef>
              <a:tabLst>
                <a:tab pos="837108" algn="l"/>
              </a:tabLst>
            </a:pPr>
            <a:r>
              <a:rPr dirty="0">
                <a:latin typeface="Carlito"/>
                <a:cs typeface="Carlito"/>
              </a:rPr>
              <a:t>Both</a:t>
            </a:r>
            <a:r>
              <a:rPr spc="153" dirty="0">
                <a:latin typeface="Carlito"/>
                <a:cs typeface="Carlito"/>
              </a:rPr>
              <a:t> </a:t>
            </a:r>
            <a:r>
              <a:rPr dirty="0">
                <a:latin typeface="Carlito"/>
                <a:cs typeface="Carlito"/>
              </a:rPr>
              <a:t>Ψ	</a:t>
            </a:r>
            <a:r>
              <a:rPr spc="-4" dirty="0">
                <a:latin typeface="Carlito"/>
                <a:cs typeface="Carlito"/>
              </a:rPr>
              <a:t>and</a:t>
            </a:r>
            <a:r>
              <a:rPr spc="153" dirty="0">
                <a:latin typeface="Carlito"/>
                <a:cs typeface="Carlito"/>
              </a:rPr>
              <a:t> </a:t>
            </a:r>
            <a:r>
              <a:rPr dirty="0">
                <a:latin typeface="Carlito"/>
                <a:cs typeface="Carlito"/>
              </a:rPr>
              <a:t>dΨ/dx</a:t>
            </a:r>
            <a:r>
              <a:rPr spc="153" dirty="0">
                <a:latin typeface="Carlito"/>
                <a:cs typeface="Carlito"/>
              </a:rPr>
              <a:t> </a:t>
            </a:r>
            <a:r>
              <a:rPr spc="-9" dirty="0">
                <a:latin typeface="Carlito"/>
                <a:cs typeface="Carlito"/>
              </a:rPr>
              <a:t>are</a:t>
            </a:r>
            <a:r>
              <a:rPr spc="157" dirty="0">
                <a:latin typeface="Carlito"/>
                <a:cs typeface="Carlito"/>
              </a:rPr>
              <a:t> </a:t>
            </a:r>
            <a:r>
              <a:rPr spc="-9" dirty="0">
                <a:latin typeface="Carlito"/>
                <a:cs typeface="Carlito"/>
              </a:rPr>
              <a:t>continuous.</a:t>
            </a:r>
            <a:r>
              <a:rPr spc="148" dirty="0">
                <a:latin typeface="Carlito"/>
                <a:cs typeface="Carlito"/>
              </a:rPr>
              <a:t> </a:t>
            </a:r>
            <a:r>
              <a:rPr spc="-4" dirty="0">
                <a:latin typeface="Carlito"/>
                <a:cs typeface="Carlito"/>
              </a:rPr>
              <a:t>But</a:t>
            </a:r>
            <a:r>
              <a:rPr spc="157" dirty="0">
                <a:latin typeface="Carlito"/>
                <a:cs typeface="Carlito"/>
              </a:rPr>
              <a:t> </a:t>
            </a:r>
            <a:r>
              <a:rPr spc="-9" dirty="0">
                <a:latin typeface="Carlito"/>
                <a:cs typeface="Carlito"/>
              </a:rPr>
              <a:t>where</a:t>
            </a:r>
            <a:r>
              <a:rPr spc="153" dirty="0">
                <a:latin typeface="Carlito"/>
                <a:cs typeface="Carlito"/>
              </a:rPr>
              <a:t> </a:t>
            </a:r>
            <a:r>
              <a:rPr dirty="0">
                <a:latin typeface="Carlito"/>
                <a:cs typeface="Carlito"/>
              </a:rPr>
              <a:t>the</a:t>
            </a:r>
            <a:r>
              <a:rPr spc="157" dirty="0">
                <a:latin typeface="Carlito"/>
                <a:cs typeface="Carlito"/>
              </a:rPr>
              <a:t> </a:t>
            </a:r>
            <a:r>
              <a:rPr spc="-4" dirty="0">
                <a:latin typeface="Carlito"/>
                <a:cs typeface="Carlito"/>
              </a:rPr>
              <a:t>potential</a:t>
            </a:r>
            <a:r>
              <a:rPr spc="153" dirty="0">
                <a:latin typeface="Carlito"/>
                <a:cs typeface="Carlito"/>
              </a:rPr>
              <a:t> </a:t>
            </a:r>
            <a:r>
              <a:rPr spc="-4" dirty="0">
                <a:latin typeface="Carlito"/>
                <a:cs typeface="Carlito"/>
              </a:rPr>
              <a:t>goes</a:t>
            </a:r>
            <a:r>
              <a:rPr spc="157" dirty="0">
                <a:latin typeface="Carlito"/>
                <a:cs typeface="Carlito"/>
              </a:rPr>
              <a:t> </a:t>
            </a:r>
            <a:r>
              <a:rPr spc="-13" dirty="0">
                <a:latin typeface="Carlito"/>
                <a:cs typeface="Carlito"/>
              </a:rPr>
              <a:t>to</a:t>
            </a:r>
            <a:r>
              <a:rPr spc="157" dirty="0">
                <a:latin typeface="Carlito"/>
                <a:cs typeface="Carlito"/>
              </a:rPr>
              <a:t> </a:t>
            </a:r>
            <a:r>
              <a:rPr dirty="0">
                <a:latin typeface="Carlito"/>
                <a:cs typeface="Carlito"/>
              </a:rPr>
              <a:t>infinity</a:t>
            </a:r>
            <a:r>
              <a:rPr spc="157" dirty="0">
                <a:latin typeface="Carlito"/>
                <a:cs typeface="Carlito"/>
              </a:rPr>
              <a:t> </a:t>
            </a:r>
            <a:r>
              <a:rPr spc="-4" dirty="0">
                <a:latin typeface="Carlito"/>
                <a:cs typeface="Carlito"/>
              </a:rPr>
              <a:t>only</a:t>
            </a:r>
            <a:r>
              <a:rPr spc="162" dirty="0">
                <a:latin typeface="Carlito"/>
                <a:cs typeface="Carlito"/>
              </a:rPr>
              <a:t> </a:t>
            </a:r>
            <a:r>
              <a:rPr spc="-4" dirty="0">
                <a:latin typeface="Carlito"/>
                <a:cs typeface="Carlito"/>
              </a:rPr>
              <a:t>the</a:t>
            </a:r>
            <a:endParaRPr dirty="0">
              <a:latin typeface="Carlito"/>
              <a:cs typeface="Carlito"/>
            </a:endParaRPr>
          </a:p>
        </p:txBody>
      </p:sp>
      <p:sp>
        <p:nvSpPr>
          <p:cNvPr id="3" name="object 3"/>
          <p:cNvSpPr txBox="1"/>
          <p:nvPr/>
        </p:nvSpPr>
        <p:spPr>
          <a:xfrm>
            <a:off x="838200" y="714214"/>
            <a:ext cx="8229600" cy="1419386"/>
          </a:xfrm>
          <a:prstGeom prst="rect">
            <a:avLst/>
          </a:prstGeom>
        </p:spPr>
        <p:txBody>
          <a:bodyPr vert="horz" wrap="square" lIns="0" tIns="79779" rIns="0" bIns="0" rtlCol="0">
            <a:spAutoFit/>
          </a:bodyPr>
          <a:lstStyle/>
          <a:p>
            <a:pPr marL="11397">
              <a:spcBef>
                <a:spcPts val="628"/>
              </a:spcBef>
            </a:pPr>
            <a:r>
              <a:rPr spc="-13" dirty="0">
                <a:latin typeface="Carlito"/>
                <a:cs typeface="Carlito"/>
              </a:rPr>
              <a:t>first </a:t>
            </a:r>
            <a:r>
              <a:rPr spc="-4" dirty="0">
                <a:latin typeface="Carlito"/>
                <a:cs typeface="Carlito"/>
              </a:rPr>
              <a:t>of these applies.</a:t>
            </a:r>
            <a:r>
              <a:rPr lang="en-US" spc="-4" dirty="0">
                <a:latin typeface="Carlito"/>
                <a:cs typeface="Carlito"/>
              </a:rPr>
              <a:t> </a:t>
            </a:r>
            <a:r>
              <a:rPr spc="-13" dirty="0">
                <a:latin typeface="Carlito"/>
                <a:cs typeface="Carlito"/>
              </a:rPr>
              <a:t>Therefore</a:t>
            </a:r>
            <a:endParaRPr lang="en-US" spc="-22" dirty="0">
              <a:latin typeface="Carlito"/>
              <a:cs typeface="Carlito"/>
            </a:endParaRPr>
          </a:p>
          <a:p>
            <a:pPr marL="11397">
              <a:spcBef>
                <a:spcPts val="628"/>
              </a:spcBef>
            </a:pPr>
            <a:endParaRPr lang="en-US" spc="-22" dirty="0">
              <a:latin typeface="Carlito"/>
              <a:cs typeface="Carlito"/>
            </a:endParaRPr>
          </a:p>
          <a:p>
            <a:pPr marL="11397">
              <a:spcBef>
                <a:spcPts val="628"/>
              </a:spcBef>
            </a:pPr>
            <a:r>
              <a:rPr spc="-22" dirty="0">
                <a:latin typeface="Carlito"/>
                <a:cs typeface="Carlito"/>
              </a:rPr>
              <a:t>At </a:t>
            </a:r>
            <a:r>
              <a:rPr dirty="0">
                <a:latin typeface="Carlito"/>
                <a:cs typeface="Carlito"/>
              </a:rPr>
              <a:t>x = 0  </a:t>
            </a:r>
            <a:endParaRPr lang="en-US" dirty="0">
              <a:latin typeface="Carlito"/>
              <a:cs typeface="Carlito"/>
            </a:endParaRPr>
          </a:p>
          <a:p>
            <a:pPr marL="11397">
              <a:spcBef>
                <a:spcPts val="628"/>
              </a:spcBef>
            </a:pPr>
            <a:r>
              <a:rPr spc="-22" dirty="0">
                <a:latin typeface="Carlito"/>
                <a:cs typeface="Carlito"/>
              </a:rPr>
              <a:t>At </a:t>
            </a:r>
            <a:r>
              <a:rPr dirty="0">
                <a:latin typeface="Carlito"/>
                <a:cs typeface="Carlito"/>
              </a:rPr>
              <a:t>x =</a:t>
            </a:r>
            <a:r>
              <a:rPr spc="-63" dirty="0">
                <a:latin typeface="Carlito"/>
                <a:cs typeface="Carlito"/>
              </a:rPr>
              <a:t> </a:t>
            </a:r>
            <a:r>
              <a:rPr dirty="0">
                <a:latin typeface="Carlito"/>
                <a:cs typeface="Carlito"/>
              </a:rPr>
              <a:t>a</a:t>
            </a:r>
          </a:p>
        </p:txBody>
      </p:sp>
      <p:sp>
        <p:nvSpPr>
          <p:cNvPr id="4" name="object 4"/>
          <p:cNvSpPr/>
          <p:nvPr/>
        </p:nvSpPr>
        <p:spPr>
          <a:xfrm>
            <a:off x="4115816" y="1066800"/>
            <a:ext cx="2208784" cy="304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828800" y="1524000"/>
            <a:ext cx="2438400" cy="2286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334000" y="2057400"/>
            <a:ext cx="540075" cy="228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010400" y="1981200"/>
            <a:ext cx="1442008" cy="228600"/>
          </a:xfrm>
          <a:prstGeom prst="rect">
            <a:avLst/>
          </a:prstGeom>
          <a:blipFill>
            <a:blip r:embed="rId5" cstate="print"/>
            <a:stretch>
              <a:fillRect/>
            </a:stretch>
          </a:blipFill>
        </p:spPr>
        <p:txBody>
          <a:bodyPr wrap="square" lIns="0" tIns="0" rIns="0" bIns="0" rtlCol="0"/>
          <a:lstStyle/>
          <a:p>
            <a:endParaRPr/>
          </a:p>
        </p:txBody>
      </p:sp>
      <p:grpSp>
        <p:nvGrpSpPr>
          <p:cNvPr id="8" name="object 8"/>
          <p:cNvGrpSpPr/>
          <p:nvPr/>
        </p:nvGrpSpPr>
        <p:grpSpPr>
          <a:xfrm>
            <a:off x="1981200" y="1905000"/>
            <a:ext cx="2133600" cy="228600"/>
            <a:chOff x="1911855" y="2148839"/>
            <a:chExt cx="2090420" cy="230504"/>
          </a:xfrm>
        </p:grpSpPr>
        <p:sp>
          <p:nvSpPr>
            <p:cNvPr id="9" name="object 9"/>
            <p:cNvSpPr/>
            <p:nvPr/>
          </p:nvSpPr>
          <p:spPr>
            <a:xfrm>
              <a:off x="1911855" y="2152026"/>
              <a:ext cx="1679073" cy="22693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544824" y="2148839"/>
              <a:ext cx="457200" cy="230124"/>
            </a:xfrm>
            <a:prstGeom prst="rect">
              <a:avLst/>
            </a:prstGeom>
            <a:blipFill>
              <a:blip r:embed="rId7" cstate="print"/>
              <a:stretch>
                <a:fillRect/>
              </a:stretch>
            </a:blipFill>
          </p:spPr>
          <p:txBody>
            <a:bodyPr wrap="square" lIns="0" tIns="0" rIns="0" bIns="0" rtlCol="0"/>
            <a:lstStyle/>
            <a:p>
              <a:endParaRPr/>
            </a:p>
          </p:txBody>
        </p:sp>
      </p:grpSp>
      <p:sp>
        <p:nvSpPr>
          <p:cNvPr id="11" name="object 11"/>
          <p:cNvSpPr txBox="1"/>
          <p:nvPr/>
        </p:nvSpPr>
        <p:spPr>
          <a:xfrm>
            <a:off x="4495800" y="1828800"/>
            <a:ext cx="4160405" cy="1268247"/>
          </a:xfrm>
          <a:prstGeom prst="rect">
            <a:avLst/>
          </a:prstGeom>
        </p:spPr>
        <p:txBody>
          <a:bodyPr vert="horz" wrap="square" lIns="0" tIns="148161" rIns="0" bIns="0" rtlCol="0">
            <a:spAutoFit/>
          </a:bodyPr>
          <a:lstStyle/>
          <a:p>
            <a:pPr marL="299741">
              <a:spcBef>
                <a:spcPts val="1167"/>
              </a:spcBef>
              <a:tabLst>
                <a:tab pos="1393851" algn="l"/>
              </a:tabLst>
            </a:pPr>
            <a:r>
              <a:rPr lang="en-US" spc="-4" dirty="0">
                <a:latin typeface="Carlito"/>
                <a:cs typeface="Carlito"/>
              </a:rPr>
              <a:t>S</a:t>
            </a:r>
            <a:r>
              <a:rPr spc="-4" dirty="0">
                <a:latin typeface="Carlito"/>
                <a:cs typeface="Carlito"/>
              </a:rPr>
              <a:t>o</a:t>
            </a:r>
            <a:r>
              <a:rPr lang="en-US" spc="-4" dirty="0">
                <a:latin typeface="Carlito"/>
                <a:cs typeface="Carlito"/>
              </a:rPr>
              <a:t>         </a:t>
            </a:r>
            <a:r>
              <a:rPr spc="-4" dirty="0">
                <a:latin typeface="Carlito"/>
                <a:cs typeface="Carlito"/>
              </a:rPr>
              <a:t>	</a:t>
            </a:r>
            <a:r>
              <a:rPr dirty="0">
                <a:latin typeface="Carlito"/>
                <a:cs typeface="Carlito"/>
              </a:rPr>
              <a:t>and</a:t>
            </a:r>
            <a:r>
              <a:rPr spc="-22" dirty="0">
                <a:latin typeface="Carlito"/>
                <a:cs typeface="Carlito"/>
              </a:rPr>
              <a:t> </a:t>
            </a:r>
            <a:r>
              <a:rPr dirty="0">
                <a:latin typeface="Carlito"/>
                <a:cs typeface="Carlito"/>
              </a:rPr>
              <a:t>hence</a:t>
            </a:r>
            <a:r>
              <a:rPr lang="en-US" dirty="0">
                <a:latin typeface="Carlito"/>
                <a:cs typeface="Carlito"/>
              </a:rPr>
              <a:t>  </a:t>
            </a:r>
            <a:endParaRPr dirty="0">
              <a:latin typeface="Carlito"/>
              <a:cs typeface="Carlito"/>
            </a:endParaRPr>
          </a:p>
          <a:p>
            <a:pPr marL="567570" marR="4559" indent="-556742">
              <a:lnSpc>
                <a:spcPct val="101000"/>
              </a:lnSpc>
              <a:spcBef>
                <a:spcPts val="1054"/>
              </a:spcBef>
            </a:pPr>
            <a:r>
              <a:rPr spc="-4" dirty="0">
                <a:latin typeface="Carlito"/>
                <a:cs typeface="Carlito"/>
              </a:rPr>
              <a:t>if </a:t>
            </a:r>
            <a:r>
              <a:rPr i="1" dirty="0">
                <a:latin typeface="Carlito"/>
                <a:cs typeface="Carlito"/>
              </a:rPr>
              <a:t>A </a:t>
            </a:r>
            <a:r>
              <a:rPr dirty="0">
                <a:latin typeface="Carlito"/>
                <a:cs typeface="Carlito"/>
              </a:rPr>
              <a:t>= 0, </a:t>
            </a:r>
            <a:r>
              <a:rPr spc="-4" dirty="0">
                <a:latin typeface="Carlito"/>
                <a:cs typeface="Carlito"/>
              </a:rPr>
              <a:t>in which case </a:t>
            </a:r>
            <a:r>
              <a:rPr spc="-9" dirty="0">
                <a:latin typeface="Carlito"/>
                <a:cs typeface="Carlito"/>
              </a:rPr>
              <a:t>we're </a:t>
            </a:r>
            <a:r>
              <a:rPr spc="-4" dirty="0">
                <a:latin typeface="Carlito"/>
                <a:cs typeface="Carlito"/>
              </a:rPr>
              <a:t>left with </a:t>
            </a:r>
            <a:r>
              <a:rPr dirty="0">
                <a:latin typeface="Carlito"/>
                <a:cs typeface="Carlito"/>
              </a:rPr>
              <a:t>the</a:t>
            </a:r>
            <a:endParaRPr lang="en-US" dirty="0">
              <a:latin typeface="Carlito"/>
              <a:cs typeface="Carlito"/>
            </a:endParaRPr>
          </a:p>
          <a:p>
            <a:pPr marL="567570" marR="4559" indent="-556742">
              <a:lnSpc>
                <a:spcPct val="101000"/>
              </a:lnSpc>
              <a:spcBef>
                <a:spcPts val="1054"/>
              </a:spcBef>
            </a:pPr>
            <a:r>
              <a:rPr spc="-4" dirty="0">
                <a:latin typeface="Carlito"/>
                <a:cs typeface="Carlito"/>
              </a:rPr>
              <a:t>trivial  nonnormalizable solution </a:t>
            </a:r>
            <a:r>
              <a:rPr spc="-4" dirty="0">
                <a:latin typeface="Symbol"/>
                <a:cs typeface="Symbol"/>
              </a:rPr>
              <a:t></a:t>
            </a:r>
            <a:r>
              <a:rPr spc="-4" dirty="0">
                <a:latin typeface="Carlito"/>
                <a:cs typeface="Carlito"/>
              </a:rPr>
              <a:t>(x) </a:t>
            </a:r>
            <a:r>
              <a:rPr dirty="0">
                <a:latin typeface="Carlito"/>
                <a:cs typeface="Carlito"/>
              </a:rPr>
              <a:t>= 0.</a:t>
            </a:r>
          </a:p>
        </p:txBody>
      </p:sp>
      <p:sp>
        <p:nvSpPr>
          <p:cNvPr id="12" name="object 12"/>
          <p:cNvSpPr/>
          <p:nvPr/>
        </p:nvSpPr>
        <p:spPr>
          <a:xfrm>
            <a:off x="1452712" y="3239626"/>
            <a:ext cx="985688" cy="265574"/>
          </a:xfrm>
          <a:prstGeom prst="rect">
            <a:avLst/>
          </a:prstGeom>
          <a:blipFill>
            <a:blip r:embed="rId8" cstate="print"/>
            <a:stretch>
              <a:fillRect/>
            </a:stretch>
          </a:blipFill>
        </p:spPr>
        <p:txBody>
          <a:bodyPr wrap="square" lIns="0" tIns="0" rIns="0" bIns="0" rtlCol="0"/>
          <a:lstStyle/>
          <a:p>
            <a:endParaRPr/>
          </a:p>
        </p:txBody>
      </p:sp>
      <p:sp>
        <p:nvSpPr>
          <p:cNvPr id="13" name="object 13"/>
          <p:cNvSpPr txBox="1"/>
          <p:nvPr/>
        </p:nvSpPr>
        <p:spPr>
          <a:xfrm>
            <a:off x="533400" y="3216693"/>
            <a:ext cx="642844" cy="288507"/>
          </a:xfrm>
          <a:prstGeom prst="rect">
            <a:avLst/>
          </a:prstGeom>
        </p:spPr>
        <p:txBody>
          <a:bodyPr vert="horz" wrap="square" lIns="0" tIns="11397" rIns="0" bIns="0" rtlCol="0">
            <a:spAutoFit/>
          </a:bodyPr>
          <a:lstStyle/>
          <a:p>
            <a:pPr marL="11397">
              <a:spcBef>
                <a:spcPts val="90"/>
              </a:spcBef>
            </a:pPr>
            <a:r>
              <a:rPr lang="en-US" dirty="0">
                <a:latin typeface="Carlito"/>
                <a:cs typeface="Carlito"/>
              </a:rPr>
              <a:t>T</a:t>
            </a:r>
            <a:r>
              <a:rPr dirty="0">
                <a:latin typeface="Carlito"/>
                <a:cs typeface="Carlito"/>
              </a:rPr>
              <a:t>h</a:t>
            </a:r>
            <a:r>
              <a:rPr spc="-4" dirty="0">
                <a:latin typeface="Carlito"/>
                <a:cs typeface="Carlito"/>
              </a:rPr>
              <a:t>e</a:t>
            </a:r>
            <a:r>
              <a:rPr dirty="0">
                <a:latin typeface="Carlito"/>
                <a:cs typeface="Carlito"/>
              </a:rPr>
              <a:t>n</a:t>
            </a:r>
            <a:r>
              <a:rPr lang="en-US" dirty="0">
                <a:latin typeface="Carlito"/>
                <a:cs typeface="Carlito"/>
              </a:rPr>
              <a:t>,</a:t>
            </a:r>
            <a:endParaRPr dirty="0">
              <a:latin typeface="Carlito"/>
              <a:cs typeface="Carlito"/>
            </a:endParaRPr>
          </a:p>
        </p:txBody>
      </p:sp>
      <p:sp>
        <p:nvSpPr>
          <p:cNvPr id="14" name="object 14"/>
          <p:cNvSpPr/>
          <p:nvPr/>
        </p:nvSpPr>
        <p:spPr>
          <a:xfrm>
            <a:off x="5324387" y="3200399"/>
            <a:ext cx="2524213" cy="304801"/>
          </a:xfrm>
          <a:prstGeom prst="rect">
            <a:avLst/>
          </a:prstGeom>
          <a:blipFill>
            <a:blip r:embed="rId9" cstate="print"/>
            <a:stretch>
              <a:fillRect/>
            </a:stretch>
          </a:blipFill>
        </p:spPr>
        <p:txBody>
          <a:bodyPr wrap="square" lIns="0" tIns="0" rIns="0" bIns="0" rtlCol="0"/>
          <a:lstStyle/>
          <a:p>
            <a:endParaRPr/>
          </a:p>
        </p:txBody>
      </p:sp>
      <p:sp>
        <p:nvSpPr>
          <p:cNvPr id="15" name="object 15"/>
          <p:cNvSpPr txBox="1"/>
          <p:nvPr/>
        </p:nvSpPr>
        <p:spPr>
          <a:xfrm>
            <a:off x="2803236" y="3216693"/>
            <a:ext cx="2225964" cy="288507"/>
          </a:xfrm>
          <a:prstGeom prst="rect">
            <a:avLst/>
          </a:prstGeom>
        </p:spPr>
        <p:txBody>
          <a:bodyPr vert="horz" wrap="square" lIns="0" tIns="11397" rIns="0" bIns="0" rtlCol="0">
            <a:spAutoFit/>
          </a:bodyPr>
          <a:lstStyle/>
          <a:p>
            <a:pPr marL="11397">
              <a:spcBef>
                <a:spcPts val="90"/>
              </a:spcBef>
            </a:pPr>
            <a:r>
              <a:rPr spc="-4" dirty="0">
                <a:latin typeface="Carlito"/>
                <a:cs typeface="Carlito"/>
              </a:rPr>
              <a:t>which </a:t>
            </a:r>
            <a:r>
              <a:rPr dirty="0">
                <a:latin typeface="Carlito"/>
                <a:cs typeface="Carlito"/>
              </a:rPr>
              <a:t>means</a:t>
            </a:r>
            <a:r>
              <a:rPr spc="-76" dirty="0">
                <a:latin typeface="Carlito"/>
                <a:cs typeface="Carlito"/>
              </a:rPr>
              <a:t> </a:t>
            </a:r>
            <a:r>
              <a:rPr spc="-4" dirty="0">
                <a:latin typeface="Carlito"/>
                <a:cs typeface="Carlito"/>
              </a:rPr>
              <a:t>that</a:t>
            </a:r>
            <a:endParaRPr dirty="0">
              <a:latin typeface="Carlito"/>
              <a:cs typeface="Carlito"/>
            </a:endParaRPr>
          </a:p>
        </p:txBody>
      </p:sp>
      <p:sp>
        <p:nvSpPr>
          <p:cNvPr id="16" name="object 16"/>
          <p:cNvSpPr txBox="1"/>
          <p:nvPr/>
        </p:nvSpPr>
        <p:spPr>
          <a:xfrm>
            <a:off x="487212" y="3773192"/>
            <a:ext cx="8168409" cy="875008"/>
          </a:xfrm>
          <a:prstGeom prst="rect">
            <a:avLst/>
          </a:prstGeom>
        </p:spPr>
        <p:txBody>
          <a:bodyPr vert="horz" wrap="square" lIns="0" tIns="13106" rIns="0" bIns="0" rtlCol="0">
            <a:spAutoFit/>
          </a:bodyPr>
          <a:lstStyle/>
          <a:p>
            <a:pPr marL="11397" marR="4559" algn="just">
              <a:lnSpc>
                <a:spcPct val="99500"/>
              </a:lnSpc>
              <a:spcBef>
                <a:spcPts val="102"/>
              </a:spcBef>
            </a:pPr>
            <a:r>
              <a:rPr dirty="0">
                <a:latin typeface="Carlito"/>
                <a:cs typeface="Carlito"/>
              </a:rPr>
              <a:t>But k = 0 </a:t>
            </a:r>
            <a:r>
              <a:rPr spc="-4" dirty="0">
                <a:latin typeface="Carlito"/>
                <a:cs typeface="Carlito"/>
              </a:rPr>
              <a:t>is </a:t>
            </a:r>
            <a:r>
              <a:rPr dirty="0">
                <a:latin typeface="Carlito"/>
                <a:cs typeface="Carlito"/>
              </a:rPr>
              <a:t>no </a:t>
            </a:r>
            <a:r>
              <a:rPr spc="-4" dirty="0">
                <a:latin typeface="Carlito"/>
                <a:cs typeface="Carlito"/>
              </a:rPr>
              <a:t>good. </a:t>
            </a:r>
            <a:r>
              <a:rPr spc="-9" dirty="0">
                <a:latin typeface="Carlito"/>
                <a:cs typeface="Carlito"/>
              </a:rPr>
              <a:t>Again, </a:t>
            </a:r>
            <a:r>
              <a:rPr spc="-4" dirty="0">
                <a:latin typeface="Carlito"/>
                <a:cs typeface="Carlito"/>
              </a:rPr>
              <a:t>that </a:t>
            </a:r>
            <a:r>
              <a:rPr spc="-9" dirty="0">
                <a:latin typeface="Carlito"/>
                <a:cs typeface="Carlito"/>
              </a:rPr>
              <a:t>would </a:t>
            </a:r>
            <a:r>
              <a:rPr spc="-4" dirty="0">
                <a:latin typeface="Carlito"/>
                <a:cs typeface="Carlito"/>
              </a:rPr>
              <a:t>imply </a:t>
            </a:r>
            <a:r>
              <a:rPr spc="-4" dirty="0">
                <a:latin typeface="Symbol"/>
                <a:cs typeface="Symbol"/>
              </a:rPr>
              <a:t></a:t>
            </a:r>
            <a:r>
              <a:rPr spc="-4" dirty="0">
                <a:latin typeface="Carlito"/>
                <a:cs typeface="Carlito"/>
              </a:rPr>
              <a:t>(x) </a:t>
            </a:r>
            <a:r>
              <a:rPr dirty="0">
                <a:latin typeface="Carlito"/>
                <a:cs typeface="Carlito"/>
              </a:rPr>
              <a:t>= 0. </a:t>
            </a:r>
            <a:r>
              <a:rPr spc="-4" dirty="0">
                <a:latin typeface="Carlito"/>
                <a:cs typeface="Carlito"/>
              </a:rPr>
              <a:t>The </a:t>
            </a:r>
            <a:r>
              <a:rPr spc="-13" dirty="0">
                <a:latin typeface="Carlito"/>
                <a:cs typeface="Carlito"/>
              </a:rPr>
              <a:t>negative </a:t>
            </a:r>
            <a:r>
              <a:rPr spc="-4" dirty="0">
                <a:latin typeface="Carlito"/>
                <a:cs typeface="Carlito"/>
              </a:rPr>
              <a:t>solutions </a:t>
            </a:r>
            <a:r>
              <a:rPr spc="-9" dirty="0">
                <a:latin typeface="Carlito"/>
                <a:cs typeface="Carlito"/>
              </a:rPr>
              <a:t>give  </a:t>
            </a:r>
            <a:r>
              <a:rPr spc="-4" dirty="0">
                <a:latin typeface="Carlito"/>
                <a:cs typeface="Carlito"/>
              </a:rPr>
              <a:t>nothing </a:t>
            </a:r>
            <a:r>
              <a:rPr spc="-45" dirty="0">
                <a:latin typeface="Carlito"/>
                <a:cs typeface="Carlito"/>
              </a:rPr>
              <a:t>new, </a:t>
            </a:r>
            <a:r>
              <a:rPr spc="-4" dirty="0">
                <a:latin typeface="Carlito"/>
                <a:cs typeface="Carlito"/>
              </a:rPr>
              <a:t>since sin(-</a:t>
            </a:r>
            <a:r>
              <a:rPr spc="-4" dirty="0">
                <a:latin typeface="Symbol"/>
                <a:cs typeface="Symbol"/>
              </a:rPr>
              <a:t></a:t>
            </a:r>
            <a:r>
              <a:rPr spc="-4" dirty="0">
                <a:latin typeface="Carlito"/>
                <a:cs typeface="Carlito"/>
              </a:rPr>
              <a:t>) </a:t>
            </a:r>
            <a:r>
              <a:rPr dirty="0">
                <a:latin typeface="Carlito"/>
                <a:cs typeface="Carlito"/>
              </a:rPr>
              <a:t>= - </a:t>
            </a:r>
            <a:r>
              <a:rPr spc="-4" dirty="0">
                <a:latin typeface="Carlito"/>
                <a:cs typeface="Carlito"/>
              </a:rPr>
              <a:t>sin(</a:t>
            </a:r>
            <a:r>
              <a:rPr spc="-4" dirty="0">
                <a:latin typeface="Symbol"/>
                <a:cs typeface="Symbol"/>
              </a:rPr>
              <a:t></a:t>
            </a:r>
            <a:r>
              <a:rPr spc="-4" dirty="0">
                <a:latin typeface="Carlito"/>
                <a:cs typeface="Carlito"/>
              </a:rPr>
              <a:t>) </a:t>
            </a:r>
            <a:r>
              <a:rPr dirty="0">
                <a:latin typeface="Carlito"/>
                <a:cs typeface="Carlito"/>
              </a:rPr>
              <a:t>and </a:t>
            </a:r>
            <a:r>
              <a:rPr spc="-4" dirty="0">
                <a:latin typeface="Carlito"/>
                <a:cs typeface="Carlito"/>
              </a:rPr>
              <a:t>the </a:t>
            </a:r>
            <a:r>
              <a:rPr dirty="0">
                <a:latin typeface="Carlito"/>
                <a:cs typeface="Carlito"/>
              </a:rPr>
              <a:t>minus sign </a:t>
            </a:r>
            <a:r>
              <a:rPr spc="-4" dirty="0">
                <a:latin typeface="Carlito"/>
                <a:cs typeface="Carlito"/>
              </a:rPr>
              <a:t>can </a:t>
            </a:r>
            <a:r>
              <a:rPr dirty="0">
                <a:latin typeface="Carlito"/>
                <a:cs typeface="Carlito"/>
              </a:rPr>
              <a:t>be </a:t>
            </a:r>
            <a:r>
              <a:rPr spc="-4" dirty="0">
                <a:latin typeface="Carlito"/>
                <a:cs typeface="Carlito"/>
              </a:rPr>
              <a:t>absorbed </a:t>
            </a:r>
            <a:r>
              <a:rPr spc="-13" dirty="0">
                <a:latin typeface="Carlito"/>
                <a:cs typeface="Carlito"/>
              </a:rPr>
              <a:t>into </a:t>
            </a:r>
            <a:r>
              <a:rPr spc="4" dirty="0">
                <a:latin typeface="Carlito"/>
                <a:cs typeface="Carlito"/>
              </a:rPr>
              <a:t>A. </a:t>
            </a:r>
            <a:r>
              <a:rPr spc="-4" dirty="0">
                <a:latin typeface="Carlito"/>
                <a:cs typeface="Carlito"/>
              </a:rPr>
              <a:t>So </a:t>
            </a:r>
            <a:r>
              <a:rPr dirty="0">
                <a:latin typeface="Carlito"/>
                <a:cs typeface="Carlito"/>
              </a:rPr>
              <a:t>the  </a:t>
            </a:r>
            <a:r>
              <a:rPr spc="-4" dirty="0">
                <a:latin typeface="Carlito"/>
                <a:cs typeface="Carlito"/>
              </a:rPr>
              <a:t>distinct solutions</a:t>
            </a:r>
            <a:r>
              <a:rPr spc="9" dirty="0">
                <a:latin typeface="Carlito"/>
                <a:cs typeface="Carlito"/>
              </a:rPr>
              <a:t> </a:t>
            </a:r>
            <a:r>
              <a:rPr spc="-9" dirty="0">
                <a:latin typeface="Carlito"/>
                <a:cs typeface="Carlito"/>
              </a:rPr>
              <a:t>are</a:t>
            </a:r>
            <a:endParaRPr dirty="0">
              <a:latin typeface="Carlito"/>
              <a:cs typeface="Carlito"/>
            </a:endParaRPr>
          </a:p>
        </p:txBody>
      </p:sp>
      <p:sp>
        <p:nvSpPr>
          <p:cNvPr id="18" name="object 18"/>
          <p:cNvSpPr/>
          <p:nvPr/>
        </p:nvSpPr>
        <p:spPr>
          <a:xfrm>
            <a:off x="4956877" y="4724400"/>
            <a:ext cx="3044123" cy="457200"/>
          </a:xfrm>
          <a:prstGeom prst="rect">
            <a:avLst/>
          </a:prstGeom>
          <a:blipFill>
            <a:blip r:embed="rId10" cstate="print"/>
            <a:stretch>
              <a:fillRect/>
            </a:stretch>
          </a:blipFill>
        </p:spPr>
        <p:txBody>
          <a:bodyPr wrap="square" lIns="0" tIns="0" rIns="0" bIns="0" rtlCol="0"/>
          <a:lstStyle/>
          <a:p>
            <a:endParaRPr/>
          </a:p>
        </p:txBody>
      </p:sp>
      <p:sp>
        <p:nvSpPr>
          <p:cNvPr id="19" name="object 19"/>
          <p:cNvSpPr txBox="1"/>
          <p:nvPr/>
        </p:nvSpPr>
        <p:spPr>
          <a:xfrm>
            <a:off x="1524000" y="4684099"/>
            <a:ext cx="1889414" cy="421301"/>
          </a:xfrm>
          <a:prstGeom prst="rect">
            <a:avLst/>
          </a:prstGeom>
        </p:spPr>
        <p:txBody>
          <a:bodyPr vert="horz" wrap="square" lIns="0" tIns="10827" rIns="0" bIns="0" rtlCol="0">
            <a:spAutoFit/>
          </a:bodyPr>
          <a:lstStyle/>
          <a:p>
            <a:pPr marL="34191">
              <a:spcBef>
                <a:spcPts val="85"/>
              </a:spcBef>
            </a:pPr>
            <a:r>
              <a:rPr sz="2100" i="1" spc="-72" dirty="0">
                <a:latin typeface="Symbol"/>
                <a:cs typeface="Symbol"/>
              </a:rPr>
              <a:t></a:t>
            </a:r>
            <a:r>
              <a:rPr sz="2100" i="1" spc="-269" dirty="0">
                <a:latin typeface="Times New Roman"/>
                <a:cs typeface="Times New Roman"/>
              </a:rPr>
              <a:t> </a:t>
            </a:r>
            <a:r>
              <a:rPr sz="1700" i="1" baseline="-23504" dirty="0">
                <a:latin typeface="Times New Roman"/>
                <a:cs typeface="Times New Roman"/>
              </a:rPr>
              <a:t>n</a:t>
            </a:r>
            <a:r>
              <a:rPr sz="1700" i="1" spc="188" baseline="-23504" dirty="0">
                <a:latin typeface="Times New Roman"/>
                <a:cs typeface="Times New Roman"/>
              </a:rPr>
              <a:t> </a:t>
            </a:r>
            <a:r>
              <a:rPr sz="4000" spc="-337" baseline="-2824" dirty="0">
                <a:latin typeface="Symbol"/>
                <a:cs typeface="Symbol"/>
              </a:rPr>
              <a:t></a:t>
            </a:r>
            <a:r>
              <a:rPr sz="4000" spc="-599" baseline="-2824" dirty="0">
                <a:latin typeface="Times New Roman"/>
                <a:cs typeface="Times New Roman"/>
              </a:rPr>
              <a:t> </a:t>
            </a:r>
            <a:r>
              <a:rPr sz="2000" i="1" spc="-31" dirty="0">
                <a:latin typeface="Times New Roman"/>
                <a:cs typeface="Times New Roman"/>
              </a:rPr>
              <a:t>x</a:t>
            </a:r>
            <a:r>
              <a:rPr sz="4000" spc="-47" baseline="-2824" dirty="0">
                <a:latin typeface="Symbol"/>
                <a:cs typeface="Symbol"/>
              </a:rPr>
              <a:t></a:t>
            </a:r>
            <a:r>
              <a:rPr sz="4000" spc="-350" baseline="-2824" dirty="0">
                <a:latin typeface="Times New Roman"/>
                <a:cs typeface="Times New Roman"/>
              </a:rPr>
              <a:t> </a:t>
            </a:r>
            <a:r>
              <a:rPr sz="2000" spc="18" dirty="0">
                <a:latin typeface="Symbol"/>
                <a:cs typeface="Symbol"/>
              </a:rPr>
              <a:t></a:t>
            </a:r>
            <a:r>
              <a:rPr sz="2000" spc="112" dirty="0">
                <a:latin typeface="Times New Roman"/>
                <a:cs typeface="Times New Roman"/>
              </a:rPr>
              <a:t> </a:t>
            </a:r>
            <a:r>
              <a:rPr sz="2000" i="1" spc="49" dirty="0">
                <a:latin typeface="Times New Roman"/>
                <a:cs typeface="Times New Roman"/>
              </a:rPr>
              <a:t>A</a:t>
            </a:r>
            <a:r>
              <a:rPr sz="2000" spc="49" dirty="0">
                <a:latin typeface="Times New Roman"/>
                <a:cs typeface="Times New Roman"/>
              </a:rPr>
              <a:t>sin</a:t>
            </a:r>
            <a:r>
              <a:rPr sz="2000" spc="-162" dirty="0">
                <a:latin typeface="Times New Roman"/>
                <a:cs typeface="Times New Roman"/>
              </a:rPr>
              <a:t> </a:t>
            </a:r>
            <a:r>
              <a:rPr sz="2000" i="1" spc="27" dirty="0">
                <a:latin typeface="Times New Roman"/>
                <a:cs typeface="Times New Roman"/>
              </a:rPr>
              <a:t>k</a:t>
            </a:r>
            <a:r>
              <a:rPr sz="1700" i="1" spc="39" baseline="-23504" dirty="0">
                <a:latin typeface="Times New Roman"/>
                <a:cs typeface="Times New Roman"/>
              </a:rPr>
              <a:t>n</a:t>
            </a:r>
            <a:r>
              <a:rPr sz="1700" i="1" spc="-127" baseline="-23504" dirty="0">
                <a:latin typeface="Times New Roman"/>
                <a:cs typeface="Times New Roman"/>
              </a:rPr>
              <a:t> </a:t>
            </a:r>
            <a:r>
              <a:rPr sz="2000" i="1" spc="13" dirty="0">
                <a:latin typeface="Times New Roman"/>
                <a:cs typeface="Times New Roman"/>
              </a:rPr>
              <a:t>x</a:t>
            </a:r>
            <a:endParaRPr sz="2000" dirty="0">
              <a:latin typeface="Times New Roman"/>
              <a:cs typeface="Times New Roman"/>
            </a:endParaRPr>
          </a:p>
        </p:txBody>
      </p:sp>
      <p:sp>
        <p:nvSpPr>
          <p:cNvPr id="20" name="object 20"/>
          <p:cNvSpPr txBox="1"/>
          <p:nvPr/>
        </p:nvSpPr>
        <p:spPr>
          <a:xfrm>
            <a:off x="3881580" y="4816893"/>
            <a:ext cx="292100" cy="288507"/>
          </a:xfrm>
          <a:prstGeom prst="rect">
            <a:avLst/>
          </a:prstGeom>
        </p:spPr>
        <p:txBody>
          <a:bodyPr vert="horz" wrap="square" lIns="0" tIns="11397" rIns="0" bIns="0" rtlCol="0">
            <a:spAutoFit/>
          </a:bodyPr>
          <a:lstStyle/>
          <a:p>
            <a:pPr marL="11397">
              <a:spcBef>
                <a:spcPts val="90"/>
              </a:spcBef>
            </a:pPr>
            <a:r>
              <a:rPr spc="-36" dirty="0">
                <a:latin typeface="Carlito"/>
                <a:cs typeface="Carlito"/>
              </a:rPr>
              <a:t>f</a:t>
            </a:r>
            <a:r>
              <a:rPr spc="-4" dirty="0">
                <a:latin typeface="Carlito"/>
                <a:cs typeface="Carlito"/>
              </a:rPr>
              <a:t>o</a:t>
            </a:r>
            <a:r>
              <a:rPr dirty="0">
                <a:latin typeface="Carlito"/>
                <a:cs typeface="Carlito"/>
              </a:rPr>
              <a:t>r</a:t>
            </a:r>
          </a:p>
        </p:txBody>
      </p:sp>
      <p:sp>
        <p:nvSpPr>
          <p:cNvPr id="34" name="object 2"/>
          <p:cNvSpPr txBox="1">
            <a:spLocks/>
          </p:cNvSpPr>
          <p:nvPr/>
        </p:nvSpPr>
        <p:spPr>
          <a:xfrm>
            <a:off x="1219200" y="107137"/>
            <a:ext cx="6858000" cy="350063"/>
          </a:xfrm>
          <a:prstGeom prst="rect">
            <a:avLst/>
          </a:prstGeom>
        </p:spPr>
        <p:txBody>
          <a:bodyPr vert="horz" wrap="square" lIns="0" tIns="11397" rIns="0" bIns="0" rtlCol="0">
            <a:spAutoFit/>
          </a:bodyPr>
          <a:lstStyle/>
          <a:p>
            <a:pPr marL="11397" marR="0" lvl="0" indent="0" algn="ctr" defTabSz="914400" eaLnBrk="1" fontAlgn="auto" latinLnBrk="0" hangingPunct="1">
              <a:lnSpc>
                <a:spcPct val="100000"/>
              </a:lnSpc>
              <a:spcBef>
                <a:spcPts val="90"/>
              </a:spcBef>
              <a:spcAft>
                <a:spcPts val="0"/>
              </a:spcAft>
              <a:buClrTx/>
              <a:buSzTx/>
              <a:buFontTx/>
              <a:buNone/>
              <a:tabLst/>
              <a:defRPr/>
            </a:pPr>
            <a:r>
              <a:rPr kumimoji="0" lang="en-US" sz="2200" b="0" i="0" u="none" strike="noStrike" kern="0" cap="none" spc="-102" normalizeH="0" baseline="0" noProof="0">
                <a:ln>
                  <a:noFill/>
                </a:ln>
                <a:solidFill>
                  <a:sysClr val="windowText" lastClr="000000"/>
                </a:solidFill>
                <a:effectLst/>
                <a:uLnTx/>
                <a:uFillTx/>
                <a:latin typeface="Trebuchet MS"/>
                <a:ea typeface="+mj-ea"/>
                <a:cs typeface="Trebuchet MS"/>
              </a:rPr>
              <a:t>The </a:t>
            </a:r>
            <a:r>
              <a:rPr kumimoji="0" lang="en-US" sz="2200" b="0" i="0" u="none" strike="noStrike" kern="0" cap="none" spc="-81" normalizeH="0" baseline="0" noProof="0">
                <a:ln>
                  <a:noFill/>
                </a:ln>
                <a:solidFill>
                  <a:sysClr val="windowText" lastClr="000000"/>
                </a:solidFill>
                <a:effectLst/>
                <a:uLnTx/>
                <a:uFillTx/>
                <a:latin typeface="Trebuchet MS"/>
                <a:ea typeface="+mj-ea"/>
                <a:cs typeface="Trebuchet MS"/>
              </a:rPr>
              <a:t>Infinite </a:t>
            </a:r>
            <a:r>
              <a:rPr kumimoji="0" lang="en-US" sz="2200" b="0" i="0" u="none" strike="noStrike" kern="0" cap="none" spc="-58" normalizeH="0" baseline="0" noProof="0">
                <a:ln>
                  <a:noFill/>
                </a:ln>
                <a:solidFill>
                  <a:sysClr val="windowText" lastClr="000000"/>
                </a:solidFill>
                <a:effectLst/>
                <a:uLnTx/>
                <a:uFillTx/>
                <a:latin typeface="Trebuchet MS"/>
                <a:ea typeface="+mj-ea"/>
                <a:cs typeface="Trebuchet MS"/>
              </a:rPr>
              <a:t>Square </a:t>
            </a:r>
            <a:r>
              <a:rPr kumimoji="0" lang="en-US" sz="2200" b="0" i="0" u="none" strike="noStrike" kern="0" cap="none" spc="-72" normalizeH="0" baseline="0" noProof="0">
                <a:ln>
                  <a:noFill/>
                </a:ln>
                <a:solidFill>
                  <a:sysClr val="windowText" lastClr="000000"/>
                </a:solidFill>
                <a:effectLst/>
                <a:uLnTx/>
                <a:uFillTx/>
                <a:latin typeface="Trebuchet MS"/>
                <a:ea typeface="+mj-ea"/>
                <a:cs typeface="Trebuchet MS"/>
              </a:rPr>
              <a:t>Well</a:t>
            </a:r>
            <a:r>
              <a:rPr kumimoji="0" lang="en-US" sz="2200" b="0" i="0" u="none" strike="noStrike" kern="0" cap="none" spc="-422" normalizeH="0" baseline="0" noProof="0">
                <a:ln>
                  <a:noFill/>
                </a:ln>
                <a:solidFill>
                  <a:sysClr val="windowText" lastClr="000000"/>
                </a:solidFill>
                <a:effectLst/>
                <a:uLnTx/>
                <a:uFillTx/>
                <a:latin typeface="Trebuchet MS"/>
                <a:ea typeface="+mj-ea"/>
                <a:cs typeface="Trebuchet MS"/>
              </a:rPr>
              <a:t> </a:t>
            </a:r>
            <a:r>
              <a:rPr kumimoji="0" lang="en-US" sz="2200" b="0" i="0" u="none" strike="noStrike" kern="0" cap="none" spc="-85" normalizeH="0" baseline="0" noProof="0">
                <a:ln>
                  <a:noFill/>
                </a:ln>
                <a:solidFill>
                  <a:sysClr val="windowText" lastClr="000000"/>
                </a:solidFill>
                <a:effectLst/>
                <a:uLnTx/>
                <a:uFillTx/>
                <a:latin typeface="Trebuchet MS"/>
                <a:ea typeface="+mj-ea"/>
                <a:cs typeface="Trebuchet MS"/>
              </a:rPr>
              <a:t>Potential</a:t>
            </a:r>
            <a:endParaRPr kumimoji="0" lang="en-US" sz="2200" b="0" i="0" u="none" strike="noStrike" kern="0" cap="none" spc="0" normalizeH="0" baseline="0" noProof="0" dirty="0">
              <a:ln>
                <a:noFill/>
              </a:ln>
              <a:solidFill>
                <a:sysClr val="windowText" lastClr="000000"/>
              </a:solidFill>
              <a:effectLst/>
              <a:uLnTx/>
              <a:uFillTx/>
              <a:latin typeface="Trebuchet MS"/>
              <a:ea typeface="+mj-ea"/>
              <a:cs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259" y="407313"/>
            <a:ext cx="8285480" cy="430887"/>
          </a:xfrm>
        </p:spPr>
        <p:txBody>
          <a:bodyPr>
            <a:normAutofit fontScale="90000"/>
          </a:bodyPr>
          <a:lstStyle/>
          <a:p>
            <a:pPr algn="ctr"/>
            <a:r>
              <a:rPr lang="en-US" b="0" spc="-102" dirty="0">
                <a:latin typeface="Trebuchet MS"/>
                <a:cs typeface="Trebuchet MS"/>
              </a:rPr>
              <a:t>The </a:t>
            </a:r>
            <a:r>
              <a:rPr lang="en-US" b="0" spc="-81" dirty="0">
                <a:latin typeface="Trebuchet MS"/>
                <a:cs typeface="Trebuchet MS"/>
              </a:rPr>
              <a:t>Infinite </a:t>
            </a:r>
            <a:r>
              <a:rPr lang="en-US" b="0" spc="-58" dirty="0">
                <a:latin typeface="Trebuchet MS"/>
                <a:cs typeface="Trebuchet MS"/>
              </a:rPr>
              <a:t>Square </a:t>
            </a:r>
            <a:r>
              <a:rPr lang="en-US" b="0" spc="-72" dirty="0">
                <a:latin typeface="Trebuchet MS"/>
                <a:cs typeface="Trebuchet MS"/>
              </a:rPr>
              <a:t>Well</a:t>
            </a:r>
            <a:r>
              <a:rPr lang="en-US" b="0" spc="-422" dirty="0">
                <a:latin typeface="Trebuchet MS"/>
                <a:cs typeface="Trebuchet MS"/>
              </a:rPr>
              <a:t> </a:t>
            </a:r>
            <a:r>
              <a:rPr lang="en-US" b="0" spc="-85" dirty="0">
                <a:latin typeface="Trebuchet MS"/>
                <a:cs typeface="Trebuchet MS"/>
              </a:rPr>
              <a:t>Potential</a:t>
            </a:r>
            <a:endParaRPr lang="en-US" dirty="0"/>
          </a:p>
        </p:txBody>
      </p:sp>
      <p:sp>
        <p:nvSpPr>
          <p:cNvPr id="4" name="object 17"/>
          <p:cNvSpPr txBox="1">
            <a:spLocks noGrp="1"/>
          </p:cNvSpPr>
          <p:nvPr>
            <p:ph idx="1"/>
          </p:nvPr>
        </p:nvSpPr>
        <p:spPr>
          <a:xfrm>
            <a:off x="331471" y="1101090"/>
            <a:ext cx="5764529" cy="365451"/>
          </a:xfrm>
          <a:prstGeom prst="rect">
            <a:avLst/>
          </a:prstGeom>
        </p:spPr>
        <p:txBody>
          <a:bodyPr vert="horz" wrap="square" lIns="0" tIns="11397" rIns="0" bIns="0" rtlCol="0">
            <a:spAutoFit/>
          </a:bodyPr>
          <a:lstStyle/>
          <a:p>
            <a:pPr marL="11397">
              <a:spcBef>
                <a:spcPts val="90"/>
              </a:spcBef>
            </a:pPr>
            <a:r>
              <a:rPr lang="en-US" spc="-9" dirty="0">
                <a:latin typeface="Carlito"/>
                <a:cs typeface="Carlito"/>
              </a:rPr>
              <a:t>      </a:t>
            </a:r>
            <a:r>
              <a:rPr spc="-9" dirty="0">
                <a:latin typeface="Carlito"/>
                <a:cs typeface="Carlito"/>
              </a:rPr>
              <a:t>Through normalization, </a:t>
            </a:r>
            <a:r>
              <a:rPr i="1" dirty="0">
                <a:latin typeface="Carlito"/>
                <a:cs typeface="Carlito"/>
              </a:rPr>
              <a:t>A </a:t>
            </a:r>
            <a:r>
              <a:rPr spc="-4" dirty="0">
                <a:latin typeface="Carlito"/>
                <a:cs typeface="Carlito"/>
              </a:rPr>
              <a:t>can </a:t>
            </a:r>
            <a:r>
              <a:rPr dirty="0">
                <a:latin typeface="Carlito"/>
                <a:cs typeface="Carlito"/>
              </a:rPr>
              <a:t>be </a:t>
            </a:r>
            <a:r>
              <a:rPr spc="-9" dirty="0">
                <a:latin typeface="Carlito"/>
                <a:cs typeface="Carlito"/>
              </a:rPr>
              <a:t>fixed.</a:t>
            </a:r>
            <a:endParaRPr dirty="0">
              <a:latin typeface="Carlito"/>
              <a:cs typeface="Carlito"/>
            </a:endParaRPr>
          </a:p>
        </p:txBody>
      </p:sp>
      <p:sp>
        <p:nvSpPr>
          <p:cNvPr id="5" name="object 21"/>
          <p:cNvSpPr/>
          <p:nvPr/>
        </p:nvSpPr>
        <p:spPr>
          <a:xfrm>
            <a:off x="766042" y="1828800"/>
            <a:ext cx="4644158" cy="655649"/>
          </a:xfrm>
          <a:prstGeom prst="rect">
            <a:avLst/>
          </a:prstGeom>
          <a:blipFill>
            <a:blip r:embed="rId2" cstate="print"/>
            <a:stretch>
              <a:fillRect/>
            </a:stretch>
          </a:blipFill>
        </p:spPr>
        <p:txBody>
          <a:bodyPr wrap="square" lIns="0" tIns="0" rIns="0" bIns="0" rtlCol="0"/>
          <a:lstStyle/>
          <a:p>
            <a:endParaRPr/>
          </a:p>
        </p:txBody>
      </p:sp>
      <p:sp>
        <p:nvSpPr>
          <p:cNvPr id="6" name="object 33"/>
          <p:cNvSpPr txBox="1"/>
          <p:nvPr/>
        </p:nvSpPr>
        <p:spPr>
          <a:xfrm>
            <a:off x="1143000" y="2743200"/>
            <a:ext cx="5029200" cy="319285"/>
          </a:xfrm>
          <a:prstGeom prst="rect">
            <a:avLst/>
          </a:prstGeom>
        </p:spPr>
        <p:txBody>
          <a:bodyPr vert="horz" wrap="square" lIns="0" tIns="11397" rIns="0" bIns="0" rtlCol="0">
            <a:spAutoFit/>
          </a:bodyPr>
          <a:lstStyle/>
          <a:p>
            <a:pPr marL="11397" marR="4559">
              <a:spcBef>
                <a:spcPts val="90"/>
              </a:spcBef>
            </a:pPr>
            <a:r>
              <a:rPr sz="2000" spc="-4" dirty="0">
                <a:latin typeface="Carlito"/>
                <a:cs typeface="Carlito"/>
              </a:rPr>
              <a:t>Inside </a:t>
            </a:r>
            <a:r>
              <a:rPr sz="2000" dirty="0">
                <a:latin typeface="Carlito"/>
                <a:cs typeface="Carlito"/>
              </a:rPr>
              <a:t>the </a:t>
            </a:r>
            <a:r>
              <a:rPr sz="2000" spc="-9" dirty="0">
                <a:latin typeface="Carlito"/>
                <a:cs typeface="Carlito"/>
              </a:rPr>
              <a:t>well, </a:t>
            </a:r>
            <a:r>
              <a:rPr sz="2000" dirty="0">
                <a:latin typeface="Carlito"/>
                <a:cs typeface="Carlito"/>
              </a:rPr>
              <a:t>then, the  </a:t>
            </a:r>
            <a:r>
              <a:rPr sz="2000" spc="-4" dirty="0">
                <a:latin typeface="Carlito"/>
                <a:cs typeface="Carlito"/>
              </a:rPr>
              <a:t>solutions</a:t>
            </a:r>
            <a:r>
              <a:rPr sz="2000" spc="-18" dirty="0">
                <a:latin typeface="Carlito"/>
                <a:cs typeface="Carlito"/>
              </a:rPr>
              <a:t> </a:t>
            </a:r>
            <a:r>
              <a:rPr sz="2000" spc="-9" dirty="0">
                <a:latin typeface="Carlito"/>
                <a:cs typeface="Carlito"/>
              </a:rPr>
              <a:t>are</a:t>
            </a:r>
            <a:endParaRPr sz="2000" dirty="0">
              <a:latin typeface="Carlito"/>
              <a:cs typeface="Carlito"/>
            </a:endParaRPr>
          </a:p>
        </p:txBody>
      </p:sp>
      <p:sp>
        <p:nvSpPr>
          <p:cNvPr id="7" name="object 32"/>
          <p:cNvSpPr/>
          <p:nvPr/>
        </p:nvSpPr>
        <p:spPr>
          <a:xfrm>
            <a:off x="2133600" y="3200400"/>
            <a:ext cx="2743200" cy="609600"/>
          </a:xfrm>
          <a:prstGeom prst="rect">
            <a:avLst/>
          </a:prstGeom>
          <a:blipFill>
            <a:blip r:embed="rId3" cstate="print"/>
            <a:stretch>
              <a:fillRect/>
            </a:stretch>
          </a:blipFill>
        </p:spPr>
        <p:txBody>
          <a:bodyPr wrap="square" lIns="0" tIns="0" rIns="0" bIns="0" rtlCol="0"/>
          <a:lstStyle/>
          <a:p>
            <a:endParaRPr/>
          </a:p>
        </p:txBody>
      </p:sp>
      <p:sp>
        <p:nvSpPr>
          <p:cNvPr id="8" name="object 31"/>
          <p:cNvSpPr/>
          <p:nvPr/>
        </p:nvSpPr>
        <p:spPr>
          <a:xfrm>
            <a:off x="415630" y="5181599"/>
            <a:ext cx="8575970" cy="45719"/>
          </a:xfrm>
          <a:custGeom>
            <a:avLst/>
            <a:gdLst/>
            <a:ahLst/>
            <a:cxnLst/>
            <a:rect l="l" t="t" r="r" b="b"/>
            <a:pathLst>
              <a:path w="9144000" h="13970">
                <a:moveTo>
                  <a:pt x="9143999" y="13715"/>
                </a:moveTo>
                <a:lnTo>
                  <a:pt x="9143999" y="0"/>
                </a:lnTo>
                <a:lnTo>
                  <a:pt x="0" y="0"/>
                </a:lnTo>
                <a:lnTo>
                  <a:pt x="0" y="13715"/>
                </a:lnTo>
                <a:lnTo>
                  <a:pt x="9143999" y="13715"/>
                </a:lnTo>
                <a:close/>
              </a:path>
            </a:pathLst>
          </a:custGeom>
          <a:solidFill>
            <a:srgbClr val="000000"/>
          </a:solidFill>
        </p:spPr>
        <p:txBody>
          <a:bodyPr wrap="square" lIns="0" tIns="0" rIns="0" bIns="0" rtlCol="0"/>
          <a:lstStyle/>
          <a:p>
            <a:endParaRPr/>
          </a:p>
        </p:txBody>
      </p:sp>
      <p:pic>
        <p:nvPicPr>
          <p:cNvPr id="4098" name="Picture 2"/>
          <p:cNvPicPr>
            <a:picLocks noChangeAspect="1" noChangeArrowheads="1"/>
          </p:cNvPicPr>
          <p:nvPr/>
        </p:nvPicPr>
        <p:blipFill>
          <a:blip r:embed="rId4" cstate="print"/>
          <a:srcRect/>
          <a:stretch>
            <a:fillRect/>
          </a:stretch>
        </p:blipFill>
        <p:spPr bwMode="auto">
          <a:xfrm>
            <a:off x="152400" y="5562600"/>
            <a:ext cx="8763000" cy="9906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84264" y="906632"/>
            <a:ext cx="3948761" cy="46496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205196" y="1022411"/>
            <a:ext cx="931598" cy="21757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078182" y="2218765"/>
            <a:ext cx="4445924" cy="1210234"/>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5959761" y="2976729"/>
            <a:ext cx="314036" cy="226376"/>
          </a:xfrm>
          <a:prstGeom prst="rect">
            <a:avLst/>
          </a:prstGeom>
        </p:spPr>
        <p:txBody>
          <a:bodyPr vert="horz" wrap="square" lIns="0" tIns="10827" rIns="0" bIns="0" rtlCol="0">
            <a:spAutoFit/>
          </a:bodyPr>
          <a:lstStyle/>
          <a:p>
            <a:pPr marL="11397">
              <a:spcBef>
                <a:spcPts val="85"/>
              </a:spcBef>
            </a:pPr>
            <a:r>
              <a:rPr sz="1400" spc="-9" dirty="0">
                <a:latin typeface="Carlito"/>
                <a:cs typeface="Carlito"/>
              </a:rPr>
              <a:t>o</a:t>
            </a:r>
            <a:r>
              <a:rPr sz="1400" spc="-4" dirty="0">
                <a:latin typeface="Carlito"/>
                <a:cs typeface="Carlito"/>
              </a:rPr>
              <a:t>dd</a:t>
            </a:r>
            <a:endParaRPr sz="1400" dirty="0">
              <a:latin typeface="Carlito"/>
              <a:cs typeface="Carlito"/>
            </a:endParaRPr>
          </a:p>
        </p:txBody>
      </p:sp>
      <p:sp>
        <p:nvSpPr>
          <p:cNvPr id="6" name="object 6"/>
          <p:cNvSpPr txBox="1"/>
          <p:nvPr/>
        </p:nvSpPr>
        <p:spPr>
          <a:xfrm>
            <a:off x="4068617" y="3043964"/>
            <a:ext cx="757959" cy="441820"/>
          </a:xfrm>
          <a:prstGeom prst="rect">
            <a:avLst/>
          </a:prstGeom>
        </p:spPr>
        <p:txBody>
          <a:bodyPr vert="horz" wrap="square" lIns="0" tIns="10827" rIns="0" bIns="0" rtlCol="0">
            <a:spAutoFit/>
          </a:bodyPr>
          <a:lstStyle/>
          <a:p>
            <a:pPr marL="11397">
              <a:spcBef>
                <a:spcPts val="85"/>
              </a:spcBef>
            </a:pPr>
            <a:r>
              <a:rPr sz="1400" spc="-4" dirty="0">
                <a:latin typeface="Carlito"/>
                <a:cs typeface="Carlito"/>
              </a:rPr>
              <a:t>One</a:t>
            </a:r>
            <a:r>
              <a:rPr sz="1400" spc="-67" dirty="0">
                <a:latin typeface="Carlito"/>
                <a:cs typeface="Carlito"/>
              </a:rPr>
              <a:t> </a:t>
            </a:r>
            <a:r>
              <a:rPr sz="1400" spc="-4" dirty="0">
                <a:latin typeface="Carlito"/>
                <a:cs typeface="Carlito"/>
              </a:rPr>
              <a:t>node</a:t>
            </a:r>
            <a:endParaRPr sz="1400" dirty="0">
              <a:latin typeface="Carlito"/>
              <a:cs typeface="Carlito"/>
            </a:endParaRPr>
          </a:p>
        </p:txBody>
      </p:sp>
      <p:sp>
        <p:nvSpPr>
          <p:cNvPr id="7" name="object 7"/>
          <p:cNvSpPr txBox="1"/>
          <p:nvPr/>
        </p:nvSpPr>
        <p:spPr>
          <a:xfrm>
            <a:off x="487213" y="878561"/>
            <a:ext cx="8171295" cy="1255039"/>
          </a:xfrm>
          <a:prstGeom prst="rect">
            <a:avLst/>
          </a:prstGeom>
        </p:spPr>
        <p:txBody>
          <a:bodyPr vert="horz" wrap="square" lIns="0" tIns="148161" rIns="0" bIns="0" rtlCol="0">
            <a:spAutoFit/>
          </a:bodyPr>
          <a:lstStyle/>
          <a:p>
            <a:pPr marL="78069">
              <a:spcBef>
                <a:spcPts val="1167"/>
              </a:spcBef>
            </a:pPr>
            <a:r>
              <a:rPr dirty="0">
                <a:latin typeface="Carlito"/>
                <a:cs typeface="Carlito"/>
              </a:rPr>
              <a:t>Since</a:t>
            </a:r>
          </a:p>
          <a:p>
            <a:pPr marL="11397" marR="4559" algn="just">
              <a:spcBef>
                <a:spcPts val="1077"/>
              </a:spcBef>
            </a:pPr>
            <a:r>
              <a:rPr spc="-72" dirty="0">
                <a:latin typeface="Trebuchet MS"/>
                <a:cs typeface="Trebuchet MS"/>
              </a:rPr>
              <a:t> </a:t>
            </a:r>
            <a:r>
              <a:rPr spc="-85" dirty="0">
                <a:latin typeface="Trebuchet MS"/>
                <a:cs typeface="Trebuchet MS"/>
              </a:rPr>
              <a:t>The </a:t>
            </a:r>
            <a:r>
              <a:rPr spc="-76" dirty="0">
                <a:latin typeface="Trebuchet MS"/>
                <a:cs typeface="Trebuchet MS"/>
              </a:rPr>
              <a:t>total </a:t>
            </a:r>
            <a:r>
              <a:rPr spc="-58" dirty="0">
                <a:latin typeface="Trebuchet MS"/>
                <a:cs typeface="Trebuchet MS"/>
              </a:rPr>
              <a:t>energy </a:t>
            </a:r>
            <a:r>
              <a:rPr spc="-54" dirty="0">
                <a:latin typeface="Trebuchet MS"/>
                <a:cs typeface="Trebuchet MS"/>
              </a:rPr>
              <a:t>of </a:t>
            </a:r>
            <a:r>
              <a:rPr spc="-67" dirty="0">
                <a:latin typeface="Trebuchet MS"/>
                <a:cs typeface="Trebuchet MS"/>
              </a:rPr>
              <a:t>the </a:t>
            </a:r>
            <a:r>
              <a:rPr spc="-81" dirty="0">
                <a:latin typeface="Trebuchet MS"/>
                <a:cs typeface="Trebuchet MS"/>
              </a:rPr>
              <a:t>particle </a:t>
            </a:r>
            <a:r>
              <a:rPr spc="-54" dirty="0">
                <a:latin typeface="Trebuchet MS"/>
                <a:cs typeface="Trebuchet MS"/>
              </a:rPr>
              <a:t>in </a:t>
            </a:r>
            <a:r>
              <a:rPr spc="-58" dirty="0">
                <a:latin typeface="Trebuchet MS"/>
                <a:cs typeface="Trebuchet MS"/>
              </a:rPr>
              <a:t>the </a:t>
            </a:r>
            <a:r>
              <a:rPr spc="-67" dirty="0">
                <a:latin typeface="Trebuchet MS"/>
                <a:cs typeface="Trebuchet MS"/>
              </a:rPr>
              <a:t>well </a:t>
            </a:r>
            <a:r>
              <a:rPr spc="-40" dirty="0">
                <a:latin typeface="Trebuchet MS"/>
                <a:cs typeface="Trebuchet MS"/>
              </a:rPr>
              <a:t>is  </a:t>
            </a:r>
            <a:r>
              <a:rPr spc="-76" dirty="0">
                <a:latin typeface="Trebuchet MS"/>
                <a:cs typeface="Trebuchet MS"/>
              </a:rPr>
              <a:t>quantized.</a:t>
            </a:r>
            <a:endParaRPr dirty="0">
              <a:latin typeface="Trebuchet MS"/>
              <a:cs typeface="Trebuchet MS"/>
            </a:endParaRPr>
          </a:p>
          <a:p>
            <a:pPr marL="2842977" algn="ctr">
              <a:lnSpc>
                <a:spcPts val="1400"/>
              </a:lnSpc>
              <a:spcBef>
                <a:spcPts val="389"/>
              </a:spcBef>
            </a:pPr>
            <a:r>
              <a:rPr sz="1400" spc="-13" dirty="0">
                <a:latin typeface="Carlito"/>
                <a:cs typeface="Carlito"/>
              </a:rPr>
              <a:t>even</a:t>
            </a:r>
            <a:endParaRPr sz="1400" dirty="0">
              <a:latin typeface="Carlito"/>
              <a:cs typeface="Carlito"/>
            </a:endParaRPr>
          </a:p>
          <a:p>
            <a:pPr marR="147591" algn="ctr">
              <a:lnSpc>
                <a:spcPts val="1400"/>
              </a:lnSpc>
            </a:pPr>
            <a:r>
              <a:rPr sz="1400" spc="-31" dirty="0">
                <a:latin typeface="Carlito"/>
                <a:cs typeface="Carlito"/>
              </a:rPr>
              <a:t>Two</a:t>
            </a:r>
            <a:r>
              <a:rPr sz="1400" dirty="0">
                <a:latin typeface="Carlito"/>
                <a:cs typeface="Carlito"/>
              </a:rPr>
              <a:t> </a:t>
            </a:r>
            <a:r>
              <a:rPr sz="1400" spc="-4" dirty="0">
                <a:latin typeface="Carlito"/>
                <a:cs typeface="Carlito"/>
              </a:rPr>
              <a:t>nodes</a:t>
            </a:r>
            <a:endParaRPr sz="1400" dirty="0">
              <a:latin typeface="Carlito"/>
              <a:cs typeface="Carlito"/>
            </a:endParaRPr>
          </a:p>
        </p:txBody>
      </p:sp>
      <p:sp>
        <p:nvSpPr>
          <p:cNvPr id="8" name="object 8"/>
          <p:cNvSpPr txBox="1">
            <a:spLocks noGrp="1"/>
          </p:cNvSpPr>
          <p:nvPr>
            <p:ph type="title"/>
          </p:nvPr>
        </p:nvSpPr>
        <p:spPr>
          <a:xfrm>
            <a:off x="2641023" y="259537"/>
            <a:ext cx="2769177" cy="350063"/>
          </a:xfrm>
          <a:prstGeom prst="rect">
            <a:avLst/>
          </a:prstGeom>
        </p:spPr>
        <p:txBody>
          <a:bodyPr vert="horz" wrap="square" lIns="0" tIns="11397" rIns="0" bIns="0" rtlCol="0">
            <a:spAutoFit/>
          </a:bodyPr>
          <a:lstStyle/>
          <a:p>
            <a:pPr marL="11397">
              <a:spcBef>
                <a:spcPts val="90"/>
              </a:spcBef>
            </a:pPr>
            <a:r>
              <a:rPr sz="2200" b="0" spc="-72" dirty="0">
                <a:latin typeface="Trebuchet MS"/>
                <a:cs typeface="Trebuchet MS"/>
              </a:rPr>
              <a:t>Energy</a:t>
            </a:r>
            <a:r>
              <a:rPr sz="2200" b="0" spc="-233" dirty="0">
                <a:latin typeface="Trebuchet MS"/>
                <a:cs typeface="Trebuchet MS"/>
              </a:rPr>
              <a:t> </a:t>
            </a:r>
            <a:r>
              <a:rPr sz="2200" b="0" spc="-85" dirty="0">
                <a:latin typeface="Trebuchet MS"/>
                <a:cs typeface="Trebuchet MS"/>
              </a:rPr>
              <a:t>quantization</a:t>
            </a:r>
            <a:endParaRPr sz="2200" dirty="0">
              <a:latin typeface="Trebuchet MS"/>
              <a:cs typeface="Trebuchet MS"/>
            </a:endParaRPr>
          </a:p>
        </p:txBody>
      </p:sp>
      <p:grpSp>
        <p:nvGrpSpPr>
          <p:cNvPr id="10" name="object 10"/>
          <p:cNvGrpSpPr/>
          <p:nvPr/>
        </p:nvGrpSpPr>
        <p:grpSpPr>
          <a:xfrm>
            <a:off x="2078182" y="3429001"/>
            <a:ext cx="4389005" cy="796737"/>
            <a:chOff x="2286000" y="3886200"/>
            <a:chExt cx="4827905" cy="902969"/>
          </a:xfrm>
        </p:grpSpPr>
        <p:sp>
          <p:nvSpPr>
            <p:cNvPr id="11" name="object 11"/>
            <p:cNvSpPr/>
            <p:nvPr/>
          </p:nvSpPr>
          <p:spPr>
            <a:xfrm>
              <a:off x="2286000" y="3886200"/>
              <a:ext cx="2072639" cy="864577"/>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4472212" y="3886200"/>
              <a:ext cx="2641167" cy="902669"/>
            </a:xfrm>
            <a:prstGeom prst="rect">
              <a:avLst/>
            </a:prstGeom>
            <a:blipFill>
              <a:blip r:embed="rId6" cstate="print"/>
              <a:stretch>
                <a:fillRect/>
              </a:stretch>
            </a:blipFill>
          </p:spPr>
          <p:txBody>
            <a:bodyPr wrap="square" lIns="0" tIns="0" rIns="0" bIns="0" rtlCol="0"/>
            <a:lstStyle/>
            <a:p>
              <a:endParaRPr/>
            </a:p>
          </p:txBody>
        </p:sp>
      </p:grpSp>
      <p:sp>
        <p:nvSpPr>
          <p:cNvPr id="13" name="object 13"/>
          <p:cNvSpPr txBox="1"/>
          <p:nvPr/>
        </p:nvSpPr>
        <p:spPr>
          <a:xfrm>
            <a:off x="5821216" y="3649082"/>
            <a:ext cx="383886" cy="441820"/>
          </a:xfrm>
          <a:prstGeom prst="rect">
            <a:avLst/>
          </a:prstGeom>
        </p:spPr>
        <p:txBody>
          <a:bodyPr vert="horz" wrap="square" lIns="0" tIns="10827" rIns="0" bIns="0" rtlCol="0">
            <a:spAutoFit/>
          </a:bodyPr>
          <a:lstStyle/>
          <a:p>
            <a:pPr marL="11397">
              <a:spcBef>
                <a:spcPts val="85"/>
              </a:spcBef>
            </a:pPr>
            <a:r>
              <a:rPr sz="1400" spc="-18" dirty="0">
                <a:latin typeface="Carlito"/>
                <a:cs typeface="Carlito"/>
              </a:rPr>
              <a:t>ev</a:t>
            </a:r>
            <a:r>
              <a:rPr sz="1400" spc="-9" dirty="0">
                <a:latin typeface="Carlito"/>
                <a:cs typeface="Carlito"/>
              </a:rPr>
              <a:t>e</a:t>
            </a:r>
            <a:r>
              <a:rPr sz="1400" spc="-4" dirty="0">
                <a:latin typeface="Carlito"/>
                <a:cs typeface="Carlito"/>
              </a:rPr>
              <a:t>n</a:t>
            </a:r>
            <a:endParaRPr sz="1400" dirty="0">
              <a:latin typeface="Carlito"/>
              <a:cs typeface="Carlito"/>
            </a:endParaRPr>
          </a:p>
        </p:txBody>
      </p:sp>
      <p:sp>
        <p:nvSpPr>
          <p:cNvPr id="14" name="object 14"/>
          <p:cNvSpPr txBox="1"/>
          <p:nvPr/>
        </p:nvSpPr>
        <p:spPr>
          <a:xfrm>
            <a:off x="4070002" y="3649082"/>
            <a:ext cx="782782" cy="441820"/>
          </a:xfrm>
          <a:prstGeom prst="rect">
            <a:avLst/>
          </a:prstGeom>
        </p:spPr>
        <p:txBody>
          <a:bodyPr vert="horz" wrap="square" lIns="0" tIns="10827" rIns="0" bIns="0" rtlCol="0">
            <a:spAutoFit/>
          </a:bodyPr>
          <a:lstStyle/>
          <a:p>
            <a:pPr marL="11397">
              <a:spcBef>
                <a:spcPts val="85"/>
              </a:spcBef>
            </a:pPr>
            <a:r>
              <a:rPr sz="1400" spc="-18" dirty="0">
                <a:latin typeface="Carlito"/>
                <a:cs typeface="Carlito"/>
              </a:rPr>
              <a:t>Zero</a:t>
            </a:r>
            <a:r>
              <a:rPr sz="1400" spc="-45" dirty="0">
                <a:latin typeface="Carlito"/>
                <a:cs typeface="Carlito"/>
              </a:rPr>
              <a:t> </a:t>
            </a:r>
            <a:r>
              <a:rPr sz="1400" spc="-4" dirty="0">
                <a:latin typeface="Carlito"/>
                <a:cs typeface="Carlito"/>
              </a:rPr>
              <a:t>node</a:t>
            </a:r>
            <a:endParaRPr sz="1400" dirty="0">
              <a:latin typeface="Carlito"/>
              <a:cs typeface="Carlito"/>
            </a:endParaRPr>
          </a:p>
        </p:txBody>
      </p:sp>
      <p:sp>
        <p:nvSpPr>
          <p:cNvPr id="15" name="object 15"/>
          <p:cNvSpPr/>
          <p:nvPr/>
        </p:nvSpPr>
        <p:spPr>
          <a:xfrm>
            <a:off x="2274917" y="4112110"/>
            <a:ext cx="1325995" cy="298637"/>
          </a:xfrm>
          <a:custGeom>
            <a:avLst/>
            <a:gdLst/>
            <a:ahLst/>
            <a:cxnLst/>
            <a:rect l="l" t="t" r="r" b="b"/>
            <a:pathLst>
              <a:path w="1458595" h="338454">
                <a:moveTo>
                  <a:pt x="289560" y="0"/>
                </a:moveTo>
                <a:lnTo>
                  <a:pt x="0" y="0"/>
                </a:lnTo>
                <a:lnTo>
                  <a:pt x="0" y="338328"/>
                </a:lnTo>
                <a:lnTo>
                  <a:pt x="289560" y="338328"/>
                </a:lnTo>
                <a:lnTo>
                  <a:pt x="289560" y="0"/>
                </a:lnTo>
                <a:close/>
              </a:path>
              <a:path w="1458595" h="338454">
                <a:moveTo>
                  <a:pt x="1458468" y="0"/>
                </a:moveTo>
                <a:lnTo>
                  <a:pt x="1167384" y="0"/>
                </a:lnTo>
                <a:lnTo>
                  <a:pt x="1167384" y="338328"/>
                </a:lnTo>
                <a:lnTo>
                  <a:pt x="1458468" y="338328"/>
                </a:lnTo>
                <a:lnTo>
                  <a:pt x="1458468" y="0"/>
                </a:lnTo>
                <a:close/>
              </a:path>
            </a:pathLst>
          </a:custGeom>
          <a:solidFill>
            <a:srgbClr val="FFFFFF"/>
          </a:solidFill>
        </p:spPr>
        <p:txBody>
          <a:bodyPr wrap="square" lIns="0" tIns="0" rIns="0" bIns="0" rtlCol="0"/>
          <a:lstStyle/>
          <a:p>
            <a:endParaRPr/>
          </a:p>
        </p:txBody>
      </p:sp>
      <p:sp>
        <p:nvSpPr>
          <p:cNvPr id="16" name="object 16"/>
          <p:cNvSpPr txBox="1"/>
          <p:nvPr/>
        </p:nvSpPr>
        <p:spPr>
          <a:xfrm>
            <a:off x="2346497" y="4130486"/>
            <a:ext cx="1179368" cy="226376"/>
          </a:xfrm>
          <a:prstGeom prst="rect">
            <a:avLst/>
          </a:prstGeom>
        </p:spPr>
        <p:txBody>
          <a:bodyPr vert="horz" wrap="square" lIns="0" tIns="10827" rIns="0" bIns="0" rtlCol="0">
            <a:spAutoFit/>
          </a:bodyPr>
          <a:lstStyle/>
          <a:p>
            <a:pPr marL="11397">
              <a:spcBef>
                <a:spcPts val="85"/>
              </a:spcBef>
              <a:tabLst>
                <a:tab pos="1058779" algn="l"/>
              </a:tabLst>
            </a:pPr>
            <a:r>
              <a:rPr sz="1400" spc="-4" dirty="0">
                <a:latin typeface="Carlito"/>
                <a:cs typeface="Carlito"/>
              </a:rPr>
              <a:t>0	</a:t>
            </a:r>
            <a:r>
              <a:rPr sz="1400" i="1" spc="-4" dirty="0">
                <a:latin typeface="Carlito"/>
                <a:cs typeface="Carlito"/>
              </a:rPr>
              <a:t>a</a:t>
            </a:r>
            <a:endParaRPr sz="1400" dirty="0">
              <a:latin typeface="Carlito"/>
              <a:cs typeface="Carlito"/>
            </a:endParaRPr>
          </a:p>
        </p:txBody>
      </p:sp>
      <p:sp>
        <p:nvSpPr>
          <p:cNvPr id="17" name="object 17"/>
          <p:cNvSpPr/>
          <p:nvPr/>
        </p:nvSpPr>
        <p:spPr>
          <a:xfrm>
            <a:off x="2770909" y="4089250"/>
            <a:ext cx="1905000" cy="331134"/>
          </a:xfrm>
          <a:custGeom>
            <a:avLst/>
            <a:gdLst/>
            <a:ahLst/>
            <a:cxnLst/>
            <a:rect l="l" t="t" r="r" b="b"/>
            <a:pathLst>
              <a:path w="2095500" h="375285">
                <a:moveTo>
                  <a:pt x="324612" y="36576"/>
                </a:moveTo>
                <a:lnTo>
                  <a:pt x="0" y="36576"/>
                </a:lnTo>
                <a:lnTo>
                  <a:pt x="0" y="374904"/>
                </a:lnTo>
                <a:lnTo>
                  <a:pt x="324612" y="374904"/>
                </a:lnTo>
                <a:lnTo>
                  <a:pt x="324612" y="36576"/>
                </a:lnTo>
                <a:close/>
              </a:path>
              <a:path w="2095500" h="375285">
                <a:moveTo>
                  <a:pt x="2095500" y="0"/>
                </a:moveTo>
                <a:lnTo>
                  <a:pt x="1600200" y="0"/>
                </a:lnTo>
                <a:lnTo>
                  <a:pt x="1600200" y="338328"/>
                </a:lnTo>
                <a:lnTo>
                  <a:pt x="2095500" y="338328"/>
                </a:lnTo>
                <a:lnTo>
                  <a:pt x="2095500" y="0"/>
                </a:lnTo>
                <a:close/>
              </a:path>
            </a:pathLst>
          </a:custGeom>
          <a:solidFill>
            <a:srgbClr val="FFFFFF"/>
          </a:solidFill>
        </p:spPr>
        <p:txBody>
          <a:bodyPr wrap="square" lIns="0" tIns="0" rIns="0" bIns="0" rtlCol="0"/>
          <a:lstStyle/>
          <a:p>
            <a:endParaRPr/>
          </a:p>
        </p:txBody>
      </p:sp>
      <p:sp>
        <p:nvSpPr>
          <p:cNvPr id="18" name="object 18"/>
          <p:cNvSpPr txBox="1"/>
          <p:nvPr/>
        </p:nvSpPr>
        <p:spPr>
          <a:xfrm>
            <a:off x="4378959" y="4108970"/>
            <a:ext cx="1653308" cy="226376"/>
          </a:xfrm>
          <a:prstGeom prst="rect">
            <a:avLst/>
          </a:prstGeom>
        </p:spPr>
        <p:txBody>
          <a:bodyPr vert="horz" wrap="square" lIns="0" tIns="10827" rIns="0" bIns="0" rtlCol="0">
            <a:spAutoFit/>
          </a:bodyPr>
          <a:lstStyle/>
          <a:p>
            <a:pPr marL="11397">
              <a:spcBef>
                <a:spcPts val="85"/>
              </a:spcBef>
              <a:tabLst>
                <a:tab pos="1526625" algn="l"/>
              </a:tabLst>
            </a:pPr>
            <a:r>
              <a:rPr sz="1400" spc="-4" dirty="0">
                <a:latin typeface="Carlito"/>
                <a:cs typeface="Carlito"/>
              </a:rPr>
              <a:t>0	</a:t>
            </a:r>
            <a:r>
              <a:rPr sz="1400" i="1" spc="-4" dirty="0">
                <a:latin typeface="Carlito"/>
                <a:cs typeface="Carlito"/>
              </a:rPr>
              <a:t>a</a:t>
            </a:r>
            <a:endParaRPr sz="1400" dirty="0">
              <a:latin typeface="Carlito"/>
              <a:cs typeface="Carlito"/>
            </a:endParaRPr>
          </a:p>
        </p:txBody>
      </p:sp>
      <p:sp>
        <p:nvSpPr>
          <p:cNvPr id="19" name="object 19"/>
          <p:cNvSpPr/>
          <p:nvPr/>
        </p:nvSpPr>
        <p:spPr>
          <a:xfrm>
            <a:off x="5056909" y="4100009"/>
            <a:ext cx="295564" cy="298637"/>
          </a:xfrm>
          <a:custGeom>
            <a:avLst/>
            <a:gdLst/>
            <a:ahLst/>
            <a:cxnLst/>
            <a:rect l="l" t="t" r="r" b="b"/>
            <a:pathLst>
              <a:path w="325120" h="338454">
                <a:moveTo>
                  <a:pt x="324611" y="338327"/>
                </a:moveTo>
                <a:lnTo>
                  <a:pt x="324611" y="0"/>
                </a:lnTo>
                <a:lnTo>
                  <a:pt x="0" y="0"/>
                </a:lnTo>
                <a:lnTo>
                  <a:pt x="0" y="338327"/>
                </a:lnTo>
                <a:lnTo>
                  <a:pt x="324611" y="338327"/>
                </a:lnTo>
                <a:close/>
              </a:path>
            </a:pathLst>
          </a:custGeom>
          <a:solidFill>
            <a:srgbClr val="FFFFFF"/>
          </a:solid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1295400" y="653694"/>
            <a:ext cx="6400799" cy="688617"/>
          </a:xfrm>
          <a:prstGeom prst="rect">
            <a:avLst/>
          </a:prstGeom>
        </p:spPr>
        <p:txBody>
          <a:bodyPr vert="horz" wrap="square" lIns="0" tIns="11397" rIns="0" bIns="0" rtlCol="0">
            <a:spAutoFit/>
          </a:bodyPr>
          <a:lstStyle/>
          <a:p>
            <a:pPr marL="11397">
              <a:spcBef>
                <a:spcPts val="90"/>
              </a:spcBef>
            </a:pPr>
            <a:r>
              <a:rPr b="0" spc="-72" dirty="0">
                <a:latin typeface="Trebuchet MS"/>
                <a:cs typeface="Trebuchet MS"/>
              </a:rPr>
              <a:t>Energy</a:t>
            </a:r>
            <a:r>
              <a:rPr b="0" spc="-233" dirty="0">
                <a:latin typeface="Trebuchet MS"/>
                <a:cs typeface="Trebuchet MS"/>
              </a:rPr>
              <a:t> </a:t>
            </a:r>
            <a:r>
              <a:rPr b="0" spc="-85" dirty="0">
                <a:latin typeface="Trebuchet MS"/>
                <a:cs typeface="Trebuchet MS"/>
              </a:rPr>
              <a:t>quantization</a:t>
            </a:r>
            <a:endParaRPr dirty="0">
              <a:latin typeface="Trebuchet MS"/>
              <a:cs typeface="Trebuchet MS"/>
            </a:endParaRPr>
          </a:p>
        </p:txBody>
      </p:sp>
      <p:sp>
        <p:nvSpPr>
          <p:cNvPr id="9" name="object 9"/>
          <p:cNvSpPr/>
          <p:nvPr/>
        </p:nvSpPr>
        <p:spPr>
          <a:xfrm>
            <a:off x="7007164" y="1905000"/>
            <a:ext cx="1298636" cy="685800"/>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2274917" y="4112110"/>
            <a:ext cx="1325995" cy="298637"/>
          </a:xfrm>
          <a:custGeom>
            <a:avLst/>
            <a:gdLst/>
            <a:ahLst/>
            <a:cxnLst/>
            <a:rect l="l" t="t" r="r" b="b"/>
            <a:pathLst>
              <a:path w="1458595" h="338454">
                <a:moveTo>
                  <a:pt x="289560" y="0"/>
                </a:moveTo>
                <a:lnTo>
                  <a:pt x="0" y="0"/>
                </a:lnTo>
                <a:lnTo>
                  <a:pt x="0" y="338328"/>
                </a:lnTo>
                <a:lnTo>
                  <a:pt x="289560" y="338328"/>
                </a:lnTo>
                <a:lnTo>
                  <a:pt x="289560" y="0"/>
                </a:lnTo>
                <a:close/>
              </a:path>
              <a:path w="1458595" h="338454">
                <a:moveTo>
                  <a:pt x="1458468" y="0"/>
                </a:moveTo>
                <a:lnTo>
                  <a:pt x="1167384" y="0"/>
                </a:lnTo>
                <a:lnTo>
                  <a:pt x="1167384" y="338328"/>
                </a:lnTo>
                <a:lnTo>
                  <a:pt x="1458468" y="338328"/>
                </a:lnTo>
                <a:lnTo>
                  <a:pt x="1458468" y="0"/>
                </a:lnTo>
                <a:close/>
              </a:path>
            </a:pathLst>
          </a:custGeom>
          <a:solidFill>
            <a:srgbClr val="FFFFFF"/>
          </a:solidFill>
        </p:spPr>
        <p:txBody>
          <a:bodyPr wrap="square" lIns="0" tIns="0" rIns="0" bIns="0" rtlCol="0"/>
          <a:lstStyle/>
          <a:p>
            <a:endParaRPr/>
          </a:p>
        </p:txBody>
      </p:sp>
      <p:sp>
        <p:nvSpPr>
          <p:cNvPr id="19" name="object 19"/>
          <p:cNvSpPr/>
          <p:nvPr/>
        </p:nvSpPr>
        <p:spPr>
          <a:xfrm>
            <a:off x="5056909" y="4100009"/>
            <a:ext cx="295564" cy="298637"/>
          </a:xfrm>
          <a:custGeom>
            <a:avLst/>
            <a:gdLst/>
            <a:ahLst/>
            <a:cxnLst/>
            <a:rect l="l" t="t" r="r" b="b"/>
            <a:pathLst>
              <a:path w="325120" h="338454">
                <a:moveTo>
                  <a:pt x="324611" y="338327"/>
                </a:moveTo>
                <a:lnTo>
                  <a:pt x="324611" y="0"/>
                </a:lnTo>
                <a:lnTo>
                  <a:pt x="0" y="0"/>
                </a:lnTo>
                <a:lnTo>
                  <a:pt x="0" y="338327"/>
                </a:lnTo>
                <a:lnTo>
                  <a:pt x="324611" y="338327"/>
                </a:lnTo>
                <a:close/>
              </a:path>
            </a:pathLst>
          </a:custGeom>
          <a:solidFill>
            <a:srgbClr val="FFFFFF"/>
          </a:solidFill>
        </p:spPr>
        <p:txBody>
          <a:bodyPr wrap="square" lIns="0" tIns="0" rIns="0" bIns="0" rtlCol="0"/>
          <a:lstStyle/>
          <a:p>
            <a:endParaRPr/>
          </a:p>
        </p:txBody>
      </p:sp>
      <p:sp>
        <p:nvSpPr>
          <p:cNvPr id="20" name="object 20"/>
          <p:cNvSpPr txBox="1"/>
          <p:nvPr/>
        </p:nvSpPr>
        <p:spPr>
          <a:xfrm>
            <a:off x="533400" y="1989862"/>
            <a:ext cx="8169564" cy="2980759"/>
          </a:xfrm>
          <a:prstGeom prst="rect">
            <a:avLst/>
          </a:prstGeom>
        </p:spPr>
        <p:txBody>
          <a:bodyPr vert="horz" wrap="square" lIns="0" tIns="107132" rIns="0" bIns="0" rtlCol="0">
            <a:spAutoFit/>
          </a:bodyPr>
          <a:lstStyle/>
          <a:p>
            <a:pPr marL="11397" algn="just">
              <a:spcBef>
                <a:spcPts val="844"/>
              </a:spcBef>
              <a:buFont typeface="Wingdings" pitchFamily="2" charset="2"/>
              <a:buChar char="Ø"/>
            </a:pPr>
            <a:r>
              <a:rPr sz="2000" spc="-4" dirty="0">
                <a:latin typeface="Carlito"/>
                <a:cs typeface="Carlito"/>
              </a:rPr>
              <a:t>The </a:t>
            </a:r>
            <a:r>
              <a:rPr sz="2000" spc="-13" dirty="0">
                <a:latin typeface="Carlito"/>
                <a:cs typeface="Carlito"/>
              </a:rPr>
              <a:t>first </a:t>
            </a:r>
            <a:r>
              <a:rPr sz="2000" spc="-4" dirty="0">
                <a:latin typeface="Carlito"/>
                <a:cs typeface="Carlito"/>
              </a:rPr>
              <a:t>energy </a:t>
            </a:r>
            <a:r>
              <a:rPr sz="2000" spc="-9" dirty="0">
                <a:latin typeface="Carlito"/>
                <a:cs typeface="Carlito"/>
              </a:rPr>
              <a:t>eigenvalue </a:t>
            </a:r>
            <a:r>
              <a:rPr sz="2000" spc="-13" dirty="0">
                <a:latin typeface="Carlito"/>
                <a:cs typeface="Carlito"/>
              </a:rPr>
              <a:t>for </a:t>
            </a:r>
            <a:r>
              <a:rPr sz="2000" dirty="0">
                <a:latin typeface="Carlito"/>
                <a:cs typeface="Carlito"/>
              </a:rPr>
              <a:t>the </a:t>
            </a:r>
            <a:r>
              <a:rPr sz="2000" spc="-4" dirty="0">
                <a:latin typeface="Carlito"/>
                <a:cs typeface="Carlito"/>
              </a:rPr>
              <a:t>infinite square </a:t>
            </a:r>
            <a:r>
              <a:rPr sz="2000" spc="-9" dirty="0">
                <a:latin typeface="Carlito"/>
                <a:cs typeface="Carlito"/>
              </a:rPr>
              <a:t>well</a:t>
            </a:r>
            <a:r>
              <a:rPr lang="en-US" sz="2000" spc="-9" dirty="0">
                <a:latin typeface="Carlito"/>
                <a:cs typeface="Carlito"/>
              </a:rPr>
              <a:t> </a:t>
            </a:r>
            <a:r>
              <a:rPr sz="2000" spc="-4" dirty="0">
                <a:latin typeface="Carlito"/>
                <a:cs typeface="Carlito"/>
              </a:rPr>
              <a:t>is</a:t>
            </a:r>
            <a:endParaRPr sz="2000" dirty="0">
              <a:latin typeface="Carlito"/>
              <a:cs typeface="Carlito"/>
            </a:endParaRPr>
          </a:p>
          <a:p>
            <a:pPr marL="11397" marR="4559" algn="just">
              <a:spcBef>
                <a:spcPts val="754"/>
              </a:spcBef>
            </a:pPr>
            <a:r>
              <a:rPr sz="2000" spc="-4" dirty="0">
                <a:latin typeface="Carlito"/>
                <a:cs typeface="Carlito"/>
              </a:rPr>
              <a:t>This is called </a:t>
            </a:r>
            <a:r>
              <a:rPr sz="2000" dirty="0">
                <a:latin typeface="Carlito"/>
                <a:cs typeface="Carlito"/>
              </a:rPr>
              <a:t>the </a:t>
            </a:r>
            <a:r>
              <a:rPr sz="2000" i="1" spc="-9" dirty="0">
                <a:latin typeface="Carlito"/>
                <a:cs typeface="Carlito"/>
              </a:rPr>
              <a:t>zero-point </a:t>
            </a:r>
            <a:r>
              <a:rPr sz="2000" i="1" spc="-18" dirty="0">
                <a:latin typeface="Carlito"/>
                <a:cs typeface="Carlito"/>
              </a:rPr>
              <a:t>energy. </a:t>
            </a:r>
            <a:endParaRPr lang="en-US" sz="2000" i="1" spc="-18" dirty="0">
              <a:latin typeface="Carlito"/>
              <a:cs typeface="Carlito"/>
            </a:endParaRPr>
          </a:p>
          <a:p>
            <a:pPr marL="11397" marR="4559" algn="just">
              <a:spcBef>
                <a:spcPts val="754"/>
              </a:spcBef>
              <a:buFont typeface="Wingdings" pitchFamily="2" charset="2"/>
              <a:buChar char="Ø"/>
            </a:pPr>
            <a:r>
              <a:rPr sz="2000" spc="-4" dirty="0">
                <a:latin typeface="Carlito"/>
                <a:cs typeface="Carlito"/>
              </a:rPr>
              <a:t>It is the </a:t>
            </a:r>
            <a:r>
              <a:rPr sz="2000" spc="-13" dirty="0">
                <a:latin typeface="Carlito"/>
                <a:cs typeface="Carlito"/>
              </a:rPr>
              <a:t>lowest </a:t>
            </a:r>
            <a:r>
              <a:rPr sz="2000" spc="-4" dirty="0">
                <a:latin typeface="Carlito"/>
                <a:cs typeface="Carlito"/>
              </a:rPr>
              <a:t>possible </a:t>
            </a:r>
            <a:r>
              <a:rPr sz="2000" spc="-9" dirty="0">
                <a:latin typeface="Carlito"/>
                <a:cs typeface="Carlito"/>
              </a:rPr>
              <a:t>total </a:t>
            </a:r>
            <a:r>
              <a:rPr sz="2000" spc="-4" dirty="0">
                <a:latin typeface="Carlito"/>
                <a:cs typeface="Carlito"/>
              </a:rPr>
              <a:t>energy </a:t>
            </a:r>
            <a:r>
              <a:rPr sz="2000" dirty="0">
                <a:latin typeface="Carlito"/>
                <a:cs typeface="Carlito"/>
              </a:rPr>
              <a:t>the particle  </a:t>
            </a:r>
            <a:r>
              <a:rPr sz="2000" spc="-4" dirty="0">
                <a:latin typeface="Carlito"/>
                <a:cs typeface="Carlito"/>
              </a:rPr>
              <a:t>can </a:t>
            </a:r>
            <a:r>
              <a:rPr sz="2000" spc="-18" dirty="0">
                <a:latin typeface="Carlito"/>
                <a:cs typeface="Carlito"/>
              </a:rPr>
              <a:t>have </a:t>
            </a:r>
            <a:r>
              <a:rPr sz="2000" spc="-4" dirty="0">
                <a:latin typeface="Carlito"/>
                <a:cs typeface="Carlito"/>
              </a:rPr>
              <a:t>if it </a:t>
            </a:r>
            <a:r>
              <a:rPr sz="2000" dirty="0">
                <a:latin typeface="Carlito"/>
                <a:cs typeface="Carlito"/>
              </a:rPr>
              <a:t>is </a:t>
            </a:r>
            <a:r>
              <a:rPr sz="2000" spc="-4" dirty="0">
                <a:latin typeface="Carlito"/>
                <a:cs typeface="Carlito"/>
              </a:rPr>
              <a:t>bound </a:t>
            </a:r>
            <a:r>
              <a:rPr sz="2000" spc="-13" dirty="0">
                <a:latin typeface="Carlito"/>
                <a:cs typeface="Carlito"/>
              </a:rPr>
              <a:t>by </a:t>
            </a:r>
            <a:r>
              <a:rPr sz="2000" spc="-9" dirty="0">
                <a:latin typeface="Carlito"/>
                <a:cs typeface="Carlito"/>
              </a:rPr>
              <a:t>the </a:t>
            </a:r>
            <a:r>
              <a:rPr sz="2000" spc="-4" dirty="0">
                <a:latin typeface="Carlito"/>
                <a:cs typeface="Carlito"/>
              </a:rPr>
              <a:t>infinite square </a:t>
            </a:r>
            <a:r>
              <a:rPr sz="2000" spc="-9" dirty="0">
                <a:latin typeface="Carlito"/>
                <a:cs typeface="Carlito"/>
              </a:rPr>
              <a:t>well </a:t>
            </a:r>
            <a:r>
              <a:rPr sz="2000" spc="-4" dirty="0">
                <a:latin typeface="Carlito"/>
                <a:cs typeface="Carlito"/>
              </a:rPr>
              <a:t>potential to </a:t>
            </a:r>
            <a:r>
              <a:rPr sz="2000" dirty="0">
                <a:latin typeface="Carlito"/>
                <a:cs typeface="Carlito"/>
              </a:rPr>
              <a:t>the </a:t>
            </a:r>
            <a:r>
              <a:rPr sz="2000" spc="-4" dirty="0">
                <a:latin typeface="Carlito"/>
                <a:cs typeface="Carlito"/>
              </a:rPr>
              <a:t>region 0&lt;x&lt;</a:t>
            </a:r>
            <a:r>
              <a:rPr sz="2000" i="1" spc="-4" dirty="0">
                <a:latin typeface="Carlito"/>
                <a:cs typeface="Carlito"/>
              </a:rPr>
              <a:t>a</a:t>
            </a:r>
            <a:r>
              <a:rPr sz="2000" spc="-4" dirty="0">
                <a:latin typeface="Carlito"/>
                <a:cs typeface="Carlito"/>
              </a:rPr>
              <a:t>. </a:t>
            </a:r>
            <a:endParaRPr lang="en-US" sz="2000" spc="-4" dirty="0">
              <a:latin typeface="Carlito"/>
              <a:cs typeface="Carlito"/>
            </a:endParaRPr>
          </a:p>
          <a:p>
            <a:pPr marL="11397" marR="4559" algn="just">
              <a:spcBef>
                <a:spcPts val="754"/>
              </a:spcBef>
              <a:buFont typeface="Wingdings" pitchFamily="2" charset="2"/>
              <a:buChar char="Ø"/>
            </a:pPr>
            <a:r>
              <a:rPr sz="2000" spc="-4" dirty="0">
                <a:latin typeface="Carlito"/>
                <a:cs typeface="Carlito"/>
              </a:rPr>
              <a:t>The  </a:t>
            </a:r>
            <a:r>
              <a:rPr sz="2000" dirty="0">
                <a:latin typeface="Carlito"/>
                <a:cs typeface="Carlito"/>
              </a:rPr>
              <a:t>particle </a:t>
            </a:r>
            <a:r>
              <a:rPr sz="2000" spc="-4" dirty="0">
                <a:latin typeface="Carlito"/>
                <a:cs typeface="Carlito"/>
              </a:rPr>
              <a:t>cannot </a:t>
            </a:r>
            <a:r>
              <a:rPr sz="2000" spc="-18" dirty="0">
                <a:latin typeface="Carlito"/>
                <a:cs typeface="Carlito"/>
              </a:rPr>
              <a:t>have </a:t>
            </a:r>
            <a:r>
              <a:rPr sz="2000" spc="-22" dirty="0">
                <a:latin typeface="Carlito"/>
                <a:cs typeface="Carlito"/>
              </a:rPr>
              <a:t>zero </a:t>
            </a:r>
            <a:r>
              <a:rPr sz="2000" spc="-9" dirty="0">
                <a:latin typeface="Carlito"/>
                <a:cs typeface="Carlito"/>
              </a:rPr>
              <a:t>total </a:t>
            </a:r>
            <a:r>
              <a:rPr sz="2000" spc="-22" dirty="0">
                <a:latin typeface="Carlito"/>
                <a:cs typeface="Carlito"/>
              </a:rPr>
              <a:t>energy. </a:t>
            </a:r>
            <a:r>
              <a:rPr sz="2000" spc="-4" dirty="0">
                <a:latin typeface="Carlito"/>
                <a:cs typeface="Carlito"/>
              </a:rPr>
              <a:t>The phenomenon is basically </a:t>
            </a:r>
            <a:r>
              <a:rPr sz="2000" dirty="0">
                <a:latin typeface="Carlito"/>
                <a:cs typeface="Carlito"/>
              </a:rPr>
              <a:t>a </a:t>
            </a:r>
            <a:r>
              <a:rPr sz="2000" spc="-9" dirty="0">
                <a:latin typeface="Carlito"/>
                <a:cs typeface="Carlito"/>
              </a:rPr>
              <a:t>result </a:t>
            </a:r>
            <a:r>
              <a:rPr sz="2000" spc="-4" dirty="0">
                <a:latin typeface="Carlito"/>
                <a:cs typeface="Carlito"/>
              </a:rPr>
              <a:t>of </a:t>
            </a:r>
            <a:r>
              <a:rPr sz="2000" dirty="0">
                <a:latin typeface="Carlito"/>
                <a:cs typeface="Carlito"/>
              </a:rPr>
              <a:t>the  </a:t>
            </a:r>
            <a:r>
              <a:rPr sz="2000" spc="-4" dirty="0">
                <a:latin typeface="Carlito"/>
                <a:cs typeface="Carlito"/>
              </a:rPr>
              <a:t>uncertainty</a:t>
            </a:r>
            <a:r>
              <a:rPr sz="2000" spc="-18" dirty="0">
                <a:latin typeface="Carlito"/>
                <a:cs typeface="Carlito"/>
              </a:rPr>
              <a:t> </a:t>
            </a:r>
            <a:r>
              <a:rPr sz="2000" spc="-4" dirty="0">
                <a:latin typeface="Carlito"/>
                <a:cs typeface="Carlito"/>
              </a:rPr>
              <a:t>principle.</a:t>
            </a:r>
            <a:endParaRPr lang="en-US" sz="2000" spc="-4" dirty="0">
              <a:latin typeface="Carlito"/>
              <a:cs typeface="Carlito"/>
            </a:endParaRPr>
          </a:p>
          <a:p>
            <a:pPr marL="11397" marR="4559" algn="just">
              <a:spcBef>
                <a:spcPts val="754"/>
              </a:spcBef>
              <a:buFont typeface="Wingdings" pitchFamily="2" charset="2"/>
              <a:buChar char="Ø"/>
            </a:pPr>
            <a:r>
              <a:rPr sz="2000" dirty="0">
                <a:latin typeface="Carlito"/>
                <a:cs typeface="Carlito"/>
              </a:rPr>
              <a:t>Helium will </a:t>
            </a:r>
            <a:r>
              <a:rPr sz="2000" spc="-4" dirty="0">
                <a:latin typeface="Carlito"/>
                <a:cs typeface="Carlito"/>
              </a:rPr>
              <a:t>not solidify </a:t>
            </a:r>
            <a:r>
              <a:rPr sz="2000" spc="-13" dirty="0">
                <a:latin typeface="Carlito"/>
                <a:cs typeface="Carlito"/>
              </a:rPr>
              <a:t>even at </a:t>
            </a:r>
            <a:r>
              <a:rPr sz="2000" dirty="0">
                <a:latin typeface="Carlito"/>
                <a:cs typeface="Carlito"/>
              </a:rPr>
              <a:t>the </a:t>
            </a:r>
            <a:r>
              <a:rPr sz="2000" spc="-13" dirty="0">
                <a:latin typeface="Carlito"/>
                <a:cs typeface="Carlito"/>
              </a:rPr>
              <a:t>lowest </a:t>
            </a:r>
            <a:r>
              <a:rPr sz="2000" spc="-9" dirty="0">
                <a:latin typeface="Carlito"/>
                <a:cs typeface="Carlito"/>
              </a:rPr>
              <a:t>attainable temperature </a:t>
            </a:r>
            <a:r>
              <a:rPr lang="en-US" sz="2000" spc="-9" dirty="0">
                <a:latin typeface="Carlito"/>
                <a:cs typeface="Carlito"/>
              </a:rPr>
              <a:t>            </a:t>
            </a:r>
            <a:r>
              <a:rPr sz="2000" dirty="0">
                <a:latin typeface="Carlito"/>
                <a:cs typeface="Carlito"/>
              </a:rPr>
              <a:t>( </a:t>
            </a:r>
            <a:r>
              <a:rPr sz="2000" spc="-4" dirty="0">
                <a:latin typeface="Carlito"/>
                <a:cs typeface="Carlito"/>
              </a:rPr>
              <a:t>0.001°K), unless </a:t>
            </a:r>
            <a:r>
              <a:rPr sz="2000" dirty="0">
                <a:latin typeface="Carlito"/>
                <a:cs typeface="Carlito"/>
              </a:rPr>
              <a:t>a  </a:t>
            </a:r>
            <a:r>
              <a:rPr sz="2000" spc="-4" dirty="0">
                <a:latin typeface="Carlito"/>
                <a:cs typeface="Carlito"/>
              </a:rPr>
              <a:t>very </a:t>
            </a:r>
            <a:r>
              <a:rPr sz="2000" dirty="0">
                <a:latin typeface="Carlito"/>
                <a:cs typeface="Carlito"/>
              </a:rPr>
              <a:t>high </a:t>
            </a:r>
            <a:r>
              <a:rPr sz="2000" spc="-9" dirty="0">
                <a:latin typeface="Carlito"/>
                <a:cs typeface="Carlito"/>
              </a:rPr>
              <a:t>pressure </a:t>
            </a:r>
            <a:r>
              <a:rPr sz="2000" spc="-4" dirty="0">
                <a:latin typeface="Carlito"/>
                <a:cs typeface="Carlito"/>
              </a:rPr>
              <a:t>is </a:t>
            </a:r>
            <a:r>
              <a:rPr sz="2000" dirty="0">
                <a:latin typeface="Carlito"/>
                <a:cs typeface="Carlito"/>
              </a:rPr>
              <a:t>applied.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259" y="254913"/>
            <a:ext cx="6047741" cy="430887"/>
          </a:xfrm>
        </p:spPr>
        <p:txBody>
          <a:bodyPr>
            <a:normAutofit fontScale="90000"/>
          </a:bodyPr>
          <a:lstStyle/>
          <a:p>
            <a:pPr algn="ctr"/>
            <a:r>
              <a:rPr lang="en-US" dirty="0"/>
              <a:t>Infinite potential wall</a:t>
            </a:r>
          </a:p>
        </p:txBody>
      </p:sp>
      <p:sp>
        <p:nvSpPr>
          <p:cNvPr id="3" name="object 294"/>
          <p:cNvSpPr/>
          <p:nvPr/>
        </p:nvSpPr>
        <p:spPr>
          <a:xfrm>
            <a:off x="3657482" y="1371600"/>
            <a:ext cx="4800718" cy="3886200"/>
          </a:xfrm>
          <a:prstGeom prst="rect">
            <a:avLst/>
          </a:prstGeom>
          <a:blipFill>
            <a:blip r:embed="rId2" cstate="print"/>
            <a:stretch>
              <a:fillRect/>
            </a:stretch>
          </a:blipFill>
        </p:spPr>
        <p:txBody>
          <a:bodyPr wrap="square" lIns="0" tIns="0" rIns="0" bIns="0" rtlCol="0"/>
          <a:lstStyle/>
          <a:p>
            <a:endParaRPr/>
          </a:p>
        </p:txBody>
      </p:sp>
      <p:sp>
        <p:nvSpPr>
          <p:cNvPr id="4" name="object 275"/>
          <p:cNvSpPr/>
          <p:nvPr/>
        </p:nvSpPr>
        <p:spPr>
          <a:xfrm>
            <a:off x="457200" y="1219200"/>
            <a:ext cx="2667000" cy="4038600"/>
          </a:xfrm>
          <a:prstGeom prst="rect">
            <a:avLst/>
          </a:prstGeom>
          <a:blipFill>
            <a:blip r:embed="rId3" cstate="print"/>
            <a:stretch>
              <a:fillRect/>
            </a:stretch>
          </a:blipFill>
        </p:spPr>
        <p:txBody>
          <a:bodyPr wrap="square" lIns="0" tIns="0" rIns="0" bIns="0" rtlCol="0"/>
          <a:lstStyle/>
          <a:p>
            <a:endParaRPr/>
          </a:p>
        </p:txBody>
      </p:sp>
      <p:sp>
        <p:nvSpPr>
          <p:cNvPr id="5" name="object 392"/>
          <p:cNvSpPr txBox="1"/>
          <p:nvPr/>
        </p:nvSpPr>
        <p:spPr>
          <a:xfrm>
            <a:off x="3714115" y="4419600"/>
            <a:ext cx="324485" cy="324448"/>
          </a:xfrm>
          <a:prstGeom prst="rect">
            <a:avLst/>
          </a:prstGeom>
        </p:spPr>
        <p:txBody>
          <a:bodyPr vert="horz" wrap="square" lIns="0" tIns="16510" rIns="0" bIns="0" rtlCol="0">
            <a:spAutoFit/>
          </a:bodyPr>
          <a:lstStyle/>
          <a:p>
            <a:pPr marL="12700">
              <a:lnSpc>
                <a:spcPct val="100000"/>
              </a:lnSpc>
              <a:spcBef>
                <a:spcPts val="130"/>
              </a:spcBef>
            </a:pPr>
            <a:r>
              <a:rPr sz="2000" i="1" spc="-220" dirty="0">
                <a:latin typeface="Times New Roman"/>
                <a:cs typeface="Times New Roman"/>
              </a:rPr>
              <a:t>ψ</a:t>
            </a:r>
            <a:r>
              <a:rPr lang="en-US" sz="2000" i="1" spc="-220" baseline="-25000" dirty="0">
                <a:latin typeface="Times New Roman"/>
                <a:cs typeface="Times New Roman"/>
              </a:rPr>
              <a:t>1</a:t>
            </a:r>
            <a:endParaRPr sz="2000" baseline="-25000" dirty="0">
              <a:latin typeface="Times New Roman"/>
              <a:cs typeface="Times New Roman"/>
            </a:endParaRPr>
          </a:p>
        </p:txBody>
      </p:sp>
      <p:sp>
        <p:nvSpPr>
          <p:cNvPr id="6" name="object 392"/>
          <p:cNvSpPr txBox="1"/>
          <p:nvPr/>
        </p:nvSpPr>
        <p:spPr>
          <a:xfrm>
            <a:off x="3733800" y="3505200"/>
            <a:ext cx="324485" cy="324448"/>
          </a:xfrm>
          <a:prstGeom prst="rect">
            <a:avLst/>
          </a:prstGeom>
        </p:spPr>
        <p:txBody>
          <a:bodyPr vert="horz" wrap="square" lIns="0" tIns="16510" rIns="0" bIns="0" rtlCol="0">
            <a:spAutoFit/>
          </a:bodyPr>
          <a:lstStyle/>
          <a:p>
            <a:pPr marL="12700">
              <a:lnSpc>
                <a:spcPct val="100000"/>
              </a:lnSpc>
              <a:spcBef>
                <a:spcPts val="130"/>
              </a:spcBef>
            </a:pPr>
            <a:r>
              <a:rPr sz="2000" i="1" spc="-220" dirty="0">
                <a:latin typeface="Times New Roman"/>
                <a:cs typeface="Times New Roman"/>
              </a:rPr>
              <a:t>ψ</a:t>
            </a:r>
            <a:r>
              <a:rPr lang="en-US" sz="2000" i="1" spc="-220" baseline="-25000" dirty="0">
                <a:latin typeface="Times New Roman"/>
                <a:cs typeface="Times New Roman"/>
              </a:rPr>
              <a:t>2</a:t>
            </a:r>
            <a:endParaRPr sz="2000" baseline="-25000" dirty="0">
              <a:latin typeface="Times New Roman"/>
              <a:cs typeface="Times New Roman"/>
            </a:endParaRPr>
          </a:p>
        </p:txBody>
      </p:sp>
      <p:sp>
        <p:nvSpPr>
          <p:cNvPr id="7" name="object 392"/>
          <p:cNvSpPr txBox="1"/>
          <p:nvPr/>
        </p:nvSpPr>
        <p:spPr>
          <a:xfrm>
            <a:off x="3733800" y="2667000"/>
            <a:ext cx="324485" cy="324448"/>
          </a:xfrm>
          <a:prstGeom prst="rect">
            <a:avLst/>
          </a:prstGeom>
        </p:spPr>
        <p:txBody>
          <a:bodyPr vert="horz" wrap="square" lIns="0" tIns="16510" rIns="0" bIns="0" rtlCol="0">
            <a:spAutoFit/>
          </a:bodyPr>
          <a:lstStyle/>
          <a:p>
            <a:pPr marL="12700">
              <a:lnSpc>
                <a:spcPct val="100000"/>
              </a:lnSpc>
              <a:spcBef>
                <a:spcPts val="130"/>
              </a:spcBef>
            </a:pPr>
            <a:r>
              <a:rPr sz="2000" i="1" spc="-220" dirty="0">
                <a:latin typeface="Times New Roman"/>
                <a:cs typeface="Times New Roman"/>
              </a:rPr>
              <a:t>ψ</a:t>
            </a:r>
            <a:r>
              <a:rPr lang="en-US" sz="2000" i="1" spc="-220" baseline="-25000" dirty="0">
                <a:latin typeface="Times New Roman"/>
                <a:cs typeface="Times New Roman"/>
              </a:rPr>
              <a:t>3</a:t>
            </a:r>
            <a:endParaRPr sz="2000" baseline="-25000" dirty="0">
              <a:latin typeface="Times New Roman"/>
              <a:cs typeface="Times New Roman"/>
            </a:endParaRPr>
          </a:p>
        </p:txBody>
      </p:sp>
      <p:sp>
        <p:nvSpPr>
          <p:cNvPr id="8" name="object 392"/>
          <p:cNvSpPr txBox="1"/>
          <p:nvPr/>
        </p:nvSpPr>
        <p:spPr>
          <a:xfrm>
            <a:off x="3733800" y="1828800"/>
            <a:ext cx="324485" cy="324448"/>
          </a:xfrm>
          <a:prstGeom prst="rect">
            <a:avLst/>
          </a:prstGeom>
        </p:spPr>
        <p:txBody>
          <a:bodyPr vert="horz" wrap="square" lIns="0" tIns="16510" rIns="0" bIns="0" rtlCol="0">
            <a:spAutoFit/>
          </a:bodyPr>
          <a:lstStyle/>
          <a:p>
            <a:pPr marL="12700">
              <a:lnSpc>
                <a:spcPct val="100000"/>
              </a:lnSpc>
              <a:spcBef>
                <a:spcPts val="130"/>
              </a:spcBef>
            </a:pPr>
            <a:r>
              <a:rPr sz="2000" i="1" spc="-220" dirty="0">
                <a:latin typeface="Times New Roman"/>
                <a:cs typeface="Times New Roman"/>
              </a:rPr>
              <a:t>ψ</a:t>
            </a:r>
            <a:r>
              <a:rPr lang="en-US" sz="2000" i="1" spc="-220" baseline="-25000" dirty="0">
                <a:latin typeface="Times New Roman"/>
                <a:cs typeface="Times New Roman"/>
              </a:rPr>
              <a:t>4</a:t>
            </a:r>
            <a:endParaRPr sz="2000" baseline="-25000" dirty="0">
              <a:latin typeface="Times New Roman"/>
              <a:cs typeface="Times New Roman"/>
            </a:endParaRPr>
          </a:p>
        </p:txBody>
      </p:sp>
      <p:sp>
        <p:nvSpPr>
          <p:cNvPr id="9" name="object 402"/>
          <p:cNvSpPr txBox="1"/>
          <p:nvPr/>
        </p:nvSpPr>
        <p:spPr>
          <a:xfrm>
            <a:off x="8458200" y="4477435"/>
            <a:ext cx="462915" cy="323165"/>
          </a:xfrm>
          <a:prstGeom prst="rect">
            <a:avLst/>
          </a:prstGeom>
        </p:spPr>
        <p:txBody>
          <a:bodyPr vert="horz" wrap="square" lIns="0" tIns="15240" rIns="0" bIns="0" rtlCol="0">
            <a:spAutoFit/>
          </a:bodyPr>
          <a:lstStyle/>
          <a:p>
            <a:pPr marL="12700">
              <a:lnSpc>
                <a:spcPct val="100000"/>
              </a:lnSpc>
              <a:spcBef>
                <a:spcPts val="120"/>
              </a:spcBef>
            </a:pPr>
            <a:r>
              <a:rPr lang="en-US" sz="2000" i="1" spc="-204" dirty="0">
                <a:latin typeface="Times New Roman"/>
                <a:cs typeface="Times New Roman"/>
              </a:rPr>
              <a:t>|</a:t>
            </a:r>
            <a:r>
              <a:rPr sz="2000" i="1" spc="-204" dirty="0">
                <a:latin typeface="Times New Roman"/>
                <a:cs typeface="Times New Roman"/>
              </a:rPr>
              <a:t>ψ</a:t>
            </a:r>
            <a:r>
              <a:rPr lang="en-US" sz="2000" i="1" spc="-204" baseline="-25000" dirty="0">
                <a:latin typeface="Times New Roman"/>
                <a:cs typeface="Times New Roman"/>
              </a:rPr>
              <a:t>1</a:t>
            </a:r>
            <a:r>
              <a:rPr lang="en-US" sz="2000" i="1" spc="-204" dirty="0">
                <a:latin typeface="Times New Roman"/>
                <a:cs typeface="Times New Roman"/>
              </a:rPr>
              <a:t>|</a:t>
            </a:r>
            <a:r>
              <a:rPr lang="en-US" sz="2000" i="1" spc="-204" baseline="30000" dirty="0">
                <a:latin typeface="Times New Roman"/>
                <a:cs typeface="Times New Roman"/>
              </a:rPr>
              <a:t>2</a:t>
            </a:r>
            <a:endParaRPr sz="2000" baseline="30000" dirty="0">
              <a:latin typeface="Times New Roman"/>
              <a:cs typeface="Times New Roman"/>
            </a:endParaRPr>
          </a:p>
        </p:txBody>
      </p:sp>
      <p:sp>
        <p:nvSpPr>
          <p:cNvPr id="10" name="object 402"/>
          <p:cNvSpPr txBox="1"/>
          <p:nvPr/>
        </p:nvSpPr>
        <p:spPr>
          <a:xfrm>
            <a:off x="8458200" y="3733800"/>
            <a:ext cx="462915" cy="323165"/>
          </a:xfrm>
          <a:prstGeom prst="rect">
            <a:avLst/>
          </a:prstGeom>
        </p:spPr>
        <p:txBody>
          <a:bodyPr vert="horz" wrap="square" lIns="0" tIns="15240" rIns="0" bIns="0" rtlCol="0">
            <a:spAutoFit/>
          </a:bodyPr>
          <a:lstStyle/>
          <a:p>
            <a:pPr marL="12700">
              <a:lnSpc>
                <a:spcPct val="100000"/>
              </a:lnSpc>
              <a:spcBef>
                <a:spcPts val="120"/>
              </a:spcBef>
            </a:pPr>
            <a:r>
              <a:rPr lang="en-US" sz="2000" i="1" spc="-204" dirty="0">
                <a:latin typeface="Times New Roman"/>
                <a:cs typeface="Times New Roman"/>
              </a:rPr>
              <a:t>|</a:t>
            </a:r>
            <a:r>
              <a:rPr sz="2000" i="1" spc="-204" dirty="0">
                <a:latin typeface="Times New Roman"/>
                <a:cs typeface="Times New Roman"/>
              </a:rPr>
              <a:t>ψ</a:t>
            </a:r>
            <a:r>
              <a:rPr lang="en-US" sz="2000" i="1" spc="-204" baseline="-25000" dirty="0">
                <a:latin typeface="Times New Roman"/>
                <a:cs typeface="Times New Roman"/>
              </a:rPr>
              <a:t>2</a:t>
            </a:r>
            <a:r>
              <a:rPr lang="en-US" sz="2000" i="1" spc="-204" dirty="0">
                <a:latin typeface="Times New Roman"/>
                <a:cs typeface="Times New Roman"/>
              </a:rPr>
              <a:t>|</a:t>
            </a:r>
            <a:r>
              <a:rPr lang="en-US" sz="2000" i="1" spc="-204" baseline="30000" dirty="0">
                <a:latin typeface="Times New Roman"/>
                <a:cs typeface="Times New Roman"/>
              </a:rPr>
              <a:t>2</a:t>
            </a:r>
            <a:endParaRPr sz="2000" baseline="30000" dirty="0">
              <a:latin typeface="Times New Roman"/>
              <a:cs typeface="Times New Roman"/>
            </a:endParaRPr>
          </a:p>
        </p:txBody>
      </p:sp>
      <p:sp>
        <p:nvSpPr>
          <p:cNvPr id="11" name="object 402"/>
          <p:cNvSpPr txBox="1"/>
          <p:nvPr/>
        </p:nvSpPr>
        <p:spPr>
          <a:xfrm>
            <a:off x="8458200" y="2895600"/>
            <a:ext cx="462915" cy="323165"/>
          </a:xfrm>
          <a:prstGeom prst="rect">
            <a:avLst/>
          </a:prstGeom>
        </p:spPr>
        <p:txBody>
          <a:bodyPr vert="horz" wrap="square" lIns="0" tIns="15240" rIns="0" bIns="0" rtlCol="0">
            <a:spAutoFit/>
          </a:bodyPr>
          <a:lstStyle/>
          <a:p>
            <a:pPr marL="12700">
              <a:lnSpc>
                <a:spcPct val="100000"/>
              </a:lnSpc>
              <a:spcBef>
                <a:spcPts val="120"/>
              </a:spcBef>
            </a:pPr>
            <a:r>
              <a:rPr lang="en-US" sz="2000" i="1" spc="-204" dirty="0">
                <a:latin typeface="Times New Roman"/>
                <a:cs typeface="Times New Roman"/>
              </a:rPr>
              <a:t>|</a:t>
            </a:r>
            <a:r>
              <a:rPr sz="2000" i="1" spc="-204" dirty="0">
                <a:latin typeface="Times New Roman"/>
                <a:cs typeface="Times New Roman"/>
              </a:rPr>
              <a:t>ψ</a:t>
            </a:r>
            <a:r>
              <a:rPr lang="en-US" sz="2000" i="1" spc="-204" baseline="-25000" dirty="0">
                <a:latin typeface="Times New Roman"/>
                <a:cs typeface="Times New Roman"/>
              </a:rPr>
              <a:t>3</a:t>
            </a:r>
            <a:r>
              <a:rPr lang="en-US" sz="2000" i="1" spc="-204" dirty="0">
                <a:latin typeface="Times New Roman"/>
                <a:cs typeface="Times New Roman"/>
              </a:rPr>
              <a:t>|</a:t>
            </a:r>
            <a:r>
              <a:rPr lang="en-US" sz="2000" i="1" spc="-204" baseline="30000" dirty="0">
                <a:latin typeface="Times New Roman"/>
                <a:cs typeface="Times New Roman"/>
              </a:rPr>
              <a:t>2</a:t>
            </a:r>
            <a:endParaRPr sz="2000" baseline="30000" dirty="0">
              <a:latin typeface="Times New Roman"/>
              <a:cs typeface="Times New Roman"/>
            </a:endParaRPr>
          </a:p>
        </p:txBody>
      </p:sp>
      <p:sp>
        <p:nvSpPr>
          <p:cNvPr id="12" name="object 402"/>
          <p:cNvSpPr txBox="1"/>
          <p:nvPr/>
        </p:nvSpPr>
        <p:spPr>
          <a:xfrm>
            <a:off x="8458200" y="2057400"/>
            <a:ext cx="462915" cy="323165"/>
          </a:xfrm>
          <a:prstGeom prst="rect">
            <a:avLst/>
          </a:prstGeom>
        </p:spPr>
        <p:txBody>
          <a:bodyPr vert="horz" wrap="square" lIns="0" tIns="15240" rIns="0" bIns="0" rtlCol="0">
            <a:spAutoFit/>
          </a:bodyPr>
          <a:lstStyle/>
          <a:p>
            <a:pPr marL="12700">
              <a:lnSpc>
                <a:spcPct val="100000"/>
              </a:lnSpc>
              <a:spcBef>
                <a:spcPts val="120"/>
              </a:spcBef>
            </a:pPr>
            <a:r>
              <a:rPr lang="en-US" sz="2000" i="1" spc="-204" dirty="0">
                <a:latin typeface="Times New Roman"/>
                <a:cs typeface="Times New Roman"/>
              </a:rPr>
              <a:t>|</a:t>
            </a:r>
            <a:r>
              <a:rPr sz="2000" i="1" spc="-204" dirty="0">
                <a:latin typeface="Times New Roman"/>
                <a:cs typeface="Times New Roman"/>
              </a:rPr>
              <a:t>ψ</a:t>
            </a:r>
            <a:r>
              <a:rPr lang="en-US" sz="2000" i="1" spc="-204" baseline="-25000" dirty="0">
                <a:latin typeface="Times New Roman"/>
                <a:cs typeface="Times New Roman"/>
              </a:rPr>
              <a:t>4</a:t>
            </a:r>
            <a:r>
              <a:rPr lang="en-US" sz="2000" i="1" spc="-204" dirty="0">
                <a:latin typeface="Times New Roman"/>
                <a:cs typeface="Times New Roman"/>
              </a:rPr>
              <a:t>|</a:t>
            </a:r>
            <a:r>
              <a:rPr lang="en-US" sz="2000" i="1" spc="-204" baseline="30000" dirty="0">
                <a:latin typeface="Times New Roman"/>
                <a:cs typeface="Times New Roman"/>
              </a:rPr>
              <a:t>2</a:t>
            </a:r>
            <a:endParaRPr sz="2000" baseline="30000" dirty="0">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Finite Potential Well</a:t>
            </a:r>
          </a:p>
        </p:txBody>
      </p:sp>
      <p:sp>
        <p:nvSpPr>
          <p:cNvPr id="4" name="object 269"/>
          <p:cNvSpPr/>
          <p:nvPr/>
        </p:nvSpPr>
        <p:spPr>
          <a:xfrm>
            <a:off x="1143000" y="1809750"/>
            <a:ext cx="3733800" cy="3676650"/>
          </a:xfrm>
          <a:prstGeom prst="rect">
            <a:avLst/>
          </a:prstGeom>
          <a:blipFill>
            <a:blip r:embed="rId2" cstate="print"/>
            <a:stretch>
              <a:fillRect/>
            </a:stretch>
          </a:blipFill>
        </p:spPr>
        <p:txBody>
          <a:bodyPr wrap="square" lIns="0" tIns="0" rIns="0" bIns="0" rtlCol="0"/>
          <a:lstStyle/>
          <a:p>
            <a:endParaRPr/>
          </a:p>
        </p:txBody>
      </p:sp>
      <p:sp>
        <p:nvSpPr>
          <p:cNvPr id="5" name="object 271"/>
          <p:cNvSpPr/>
          <p:nvPr/>
        </p:nvSpPr>
        <p:spPr>
          <a:xfrm>
            <a:off x="5005070" y="1828800"/>
            <a:ext cx="3782060" cy="376174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67"/>
          <p:cNvSpPr txBox="1">
            <a:spLocks/>
          </p:cNvSpPr>
          <p:nvPr/>
        </p:nvSpPr>
        <p:spPr>
          <a:xfrm>
            <a:off x="3503929" y="142240"/>
            <a:ext cx="3545840" cy="63500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tab pos="3256915" algn="l"/>
                <a:tab pos="3532504" algn="l"/>
              </a:tabLst>
              <a:defRPr/>
            </a:pPr>
            <a:r>
              <a:rPr kumimoji="0" lang="en-US" sz="4000" b="0" i="0" u="none" strike="noStrike" kern="1200" cap="none" spc="-5" normalizeH="0" baseline="0" noProof="0" dirty="0">
                <a:ln>
                  <a:noFill/>
                </a:ln>
                <a:solidFill>
                  <a:srgbClr val="044833"/>
                </a:solidFill>
                <a:effectLst/>
                <a:uLnTx/>
                <a:uFill>
                  <a:solidFill>
                    <a:srgbClr val="044833"/>
                  </a:solidFill>
                </a:uFill>
                <a:latin typeface="Cambria"/>
                <a:ea typeface="+mj-ea"/>
                <a:cs typeface="Cambria"/>
              </a:rPr>
              <a:t>Tunneling</a:t>
            </a:r>
            <a:r>
              <a:rPr kumimoji="0" lang="en-US" sz="4000" b="0" i="0" u="none" strike="noStrike" kern="1200" cap="none" spc="-5" normalizeH="0" baseline="0" noProof="0" dirty="0">
                <a:ln>
                  <a:noFill/>
                </a:ln>
                <a:solidFill>
                  <a:srgbClr val="044833"/>
                </a:solidFill>
                <a:effectLst/>
                <a:uLnTx/>
                <a:uFillTx/>
                <a:latin typeface="Cambria"/>
                <a:ea typeface="+mj-ea"/>
                <a:cs typeface="Cambria"/>
              </a:rPr>
              <a:t>	</a:t>
            </a:r>
            <a:r>
              <a:rPr kumimoji="0" lang="en-US" sz="4000" b="0" i="0" u="none" strike="noStrike" kern="1200" cap="none" spc="-5" normalizeH="0" baseline="0" noProof="0" dirty="0">
                <a:ln>
                  <a:noFill/>
                </a:ln>
                <a:solidFill>
                  <a:srgbClr val="044833"/>
                </a:solidFill>
                <a:effectLst/>
                <a:uLnTx/>
                <a:uFill>
                  <a:solidFill>
                    <a:srgbClr val="009FC7"/>
                  </a:solidFill>
                </a:uFill>
                <a:latin typeface="Times New Roman"/>
                <a:ea typeface="+mj-ea"/>
                <a:cs typeface="Times New Roman"/>
              </a:rPr>
              <a:t> 	</a:t>
            </a:r>
            <a:endParaRPr kumimoji="0" lang="en-US" sz="4000" b="0" i="0" u="none" strike="noStrike" kern="1200" cap="none" spc="0" normalizeH="0" baseline="0" noProof="0" dirty="0">
              <a:ln>
                <a:noFill/>
              </a:ln>
              <a:solidFill>
                <a:schemeClr val="tx1"/>
              </a:solidFill>
              <a:effectLst/>
              <a:uLnTx/>
              <a:uFillTx/>
              <a:latin typeface="Times New Roman"/>
              <a:ea typeface="+mj-ea"/>
              <a:cs typeface="Times New Roman"/>
            </a:endParaRPr>
          </a:p>
        </p:txBody>
      </p:sp>
      <p:sp>
        <p:nvSpPr>
          <p:cNvPr id="3" name="object 271"/>
          <p:cNvSpPr/>
          <p:nvPr/>
        </p:nvSpPr>
        <p:spPr>
          <a:xfrm>
            <a:off x="1143000" y="2854842"/>
            <a:ext cx="6172200" cy="3850758"/>
          </a:xfrm>
          <a:prstGeom prst="rect">
            <a:avLst/>
          </a:prstGeom>
          <a:blipFill>
            <a:blip r:embed="rId2" cstate="print"/>
            <a:stretch>
              <a:fillRect/>
            </a:stretch>
          </a:blipFill>
        </p:spPr>
        <p:txBody>
          <a:bodyPr wrap="square" lIns="0" tIns="0" rIns="0" bIns="0" rtlCol="0"/>
          <a:lstStyle/>
          <a:p>
            <a:endParaRPr/>
          </a:p>
        </p:txBody>
      </p:sp>
      <p:sp>
        <p:nvSpPr>
          <p:cNvPr id="5" name="object 268"/>
          <p:cNvSpPr txBox="1"/>
          <p:nvPr/>
        </p:nvSpPr>
        <p:spPr>
          <a:xfrm>
            <a:off x="341628" y="875029"/>
            <a:ext cx="8421371" cy="2240998"/>
          </a:xfrm>
          <a:prstGeom prst="rect">
            <a:avLst/>
          </a:prstGeom>
        </p:spPr>
        <p:txBody>
          <a:bodyPr vert="horz" wrap="square" lIns="0" tIns="85725" rIns="0" bIns="0" rtlCol="0">
            <a:spAutoFit/>
          </a:bodyPr>
          <a:lstStyle/>
          <a:p>
            <a:pPr marL="12700" marR="5080" algn="just">
              <a:lnSpc>
                <a:spcPct val="79900"/>
              </a:lnSpc>
              <a:spcBef>
                <a:spcPts val="675"/>
              </a:spcBef>
            </a:pPr>
            <a:r>
              <a:rPr sz="2400" b="0" spc="-5" dirty="0">
                <a:latin typeface="Bookman Old Style"/>
                <a:cs typeface="Bookman Old Style"/>
              </a:rPr>
              <a:t>The potential </a:t>
            </a:r>
            <a:r>
              <a:rPr sz="2400" b="0" dirty="0">
                <a:latin typeface="Bookman Old Style"/>
                <a:cs typeface="Bookman Old Style"/>
              </a:rPr>
              <a:t>energy </a:t>
            </a:r>
            <a:r>
              <a:rPr sz="2400" b="0" spc="-5" dirty="0">
                <a:latin typeface="Bookman Old Style"/>
                <a:cs typeface="Bookman Old Style"/>
              </a:rPr>
              <a:t>has </a:t>
            </a:r>
            <a:r>
              <a:rPr sz="2400" b="0" dirty="0">
                <a:latin typeface="Bookman Old Style"/>
                <a:cs typeface="Bookman Old Style"/>
              </a:rPr>
              <a:t>a  </a:t>
            </a:r>
            <a:r>
              <a:rPr sz="2400" b="0" spc="-5" dirty="0">
                <a:latin typeface="Bookman Old Style"/>
                <a:cs typeface="Bookman Old Style"/>
              </a:rPr>
              <a:t>constant value </a:t>
            </a:r>
            <a:r>
              <a:rPr sz="2400" b="0" i="1" dirty="0">
                <a:latin typeface="Bookman Old Style"/>
                <a:cs typeface="Bookman Old Style"/>
              </a:rPr>
              <a:t>U </a:t>
            </a:r>
            <a:r>
              <a:rPr sz="2400" b="0" spc="-5" dirty="0">
                <a:latin typeface="Bookman Old Style"/>
                <a:cs typeface="Bookman Old Style"/>
              </a:rPr>
              <a:t>in the region  </a:t>
            </a:r>
            <a:r>
              <a:rPr sz="2400" b="0" dirty="0">
                <a:latin typeface="Bookman Old Style"/>
                <a:cs typeface="Bookman Old Style"/>
              </a:rPr>
              <a:t>of </a:t>
            </a:r>
            <a:r>
              <a:rPr sz="2400" b="0" spc="-5" dirty="0">
                <a:latin typeface="Bookman Old Style"/>
                <a:cs typeface="Bookman Old Style"/>
              </a:rPr>
              <a:t>width </a:t>
            </a:r>
            <a:r>
              <a:rPr sz="2400" b="0" i="1" dirty="0">
                <a:latin typeface="Bookman Old Style"/>
                <a:cs typeface="Bookman Old Style"/>
              </a:rPr>
              <a:t>L </a:t>
            </a:r>
            <a:r>
              <a:rPr sz="2400" b="0" spc="-5" dirty="0">
                <a:latin typeface="Bookman Old Style"/>
                <a:cs typeface="Bookman Old Style"/>
              </a:rPr>
              <a:t>and </a:t>
            </a:r>
            <a:r>
              <a:rPr sz="2400" b="0" dirty="0">
                <a:latin typeface="Bookman Old Style"/>
                <a:cs typeface="Bookman Old Style"/>
              </a:rPr>
              <a:t>zero </a:t>
            </a:r>
            <a:r>
              <a:rPr sz="2400" b="0" spc="-5" dirty="0">
                <a:latin typeface="Bookman Old Style"/>
                <a:cs typeface="Bookman Old Style"/>
              </a:rPr>
              <a:t>in all other  regions</a:t>
            </a:r>
            <a:endParaRPr sz="2400" dirty="0">
              <a:latin typeface="Bookman Old Style"/>
              <a:cs typeface="Bookman Old Style"/>
            </a:endParaRPr>
          </a:p>
          <a:p>
            <a:pPr marL="12700" algn="just">
              <a:lnSpc>
                <a:spcPct val="100000"/>
              </a:lnSpc>
              <a:spcBef>
                <a:spcPts val="20"/>
              </a:spcBef>
            </a:pPr>
            <a:r>
              <a:rPr sz="2400" b="0" spc="-5" dirty="0">
                <a:latin typeface="Bookman Old Style"/>
                <a:cs typeface="Bookman Old Style"/>
              </a:rPr>
              <a:t>This </a:t>
            </a:r>
            <a:r>
              <a:rPr sz="2400" b="0" dirty="0">
                <a:latin typeface="Bookman Old Style"/>
                <a:cs typeface="Bookman Old Style"/>
              </a:rPr>
              <a:t>a </a:t>
            </a:r>
            <a:r>
              <a:rPr sz="2400" b="0" spc="-5" dirty="0">
                <a:latin typeface="Bookman Old Style"/>
                <a:cs typeface="Bookman Old Style"/>
              </a:rPr>
              <a:t>called </a:t>
            </a:r>
            <a:r>
              <a:rPr sz="2400" b="0" dirty="0">
                <a:latin typeface="Bookman Old Style"/>
                <a:cs typeface="Bookman Old Style"/>
              </a:rPr>
              <a:t>a</a:t>
            </a:r>
            <a:r>
              <a:rPr sz="2400" b="0" spc="-5" dirty="0">
                <a:latin typeface="Bookman Old Style"/>
                <a:cs typeface="Bookman Old Style"/>
              </a:rPr>
              <a:t> </a:t>
            </a:r>
            <a:r>
              <a:rPr sz="2400" b="1" spc="-5" dirty="0">
                <a:latin typeface="Bookman Old Style"/>
                <a:cs typeface="Bookman Old Style"/>
              </a:rPr>
              <a:t>barrier</a:t>
            </a:r>
            <a:endParaRPr sz="3000" dirty="0">
              <a:latin typeface="Times New Roman"/>
              <a:cs typeface="Times New Roman"/>
            </a:endParaRPr>
          </a:p>
          <a:p>
            <a:pPr marL="12700" marR="7620" algn="just">
              <a:lnSpc>
                <a:spcPct val="80000"/>
              </a:lnSpc>
            </a:pPr>
            <a:r>
              <a:rPr sz="2400" b="0" i="1" dirty="0">
                <a:latin typeface="Bookman Old Style"/>
                <a:cs typeface="Bookman Old Style"/>
              </a:rPr>
              <a:t>U </a:t>
            </a:r>
            <a:r>
              <a:rPr sz="2400" b="0" spc="-5" dirty="0">
                <a:latin typeface="Bookman Old Style"/>
                <a:cs typeface="Bookman Old Style"/>
              </a:rPr>
              <a:t>is the called the barrier  </a:t>
            </a:r>
            <a:r>
              <a:rPr sz="2400" b="1" spc="-5" dirty="0">
                <a:latin typeface="Bookman Old Style"/>
                <a:cs typeface="Bookman Old Style"/>
              </a:rPr>
              <a:t>height. </a:t>
            </a:r>
            <a:r>
              <a:rPr sz="2400" b="0" spc="-5" dirty="0">
                <a:latin typeface="Bookman Old Style"/>
                <a:cs typeface="Bookman Old Style"/>
              </a:rPr>
              <a:t>Classically, the particle  is reflected by the</a:t>
            </a:r>
            <a:r>
              <a:rPr sz="2400" b="0" dirty="0">
                <a:latin typeface="Bookman Old Style"/>
                <a:cs typeface="Bookman Old Style"/>
              </a:rPr>
              <a:t> </a:t>
            </a:r>
            <a:r>
              <a:rPr sz="2400" b="0" spc="-5" dirty="0">
                <a:latin typeface="Bookman Old Style"/>
                <a:cs typeface="Bookman Old Style"/>
              </a:rPr>
              <a:t>barrier</a:t>
            </a:r>
            <a:r>
              <a:rPr lang="en-US" sz="2400" dirty="0">
                <a:latin typeface="Bookman Old Style"/>
                <a:cs typeface="Bookman Old Style"/>
              </a:rPr>
              <a:t> </a:t>
            </a:r>
          </a:p>
          <a:p>
            <a:pPr marL="12700" marR="7620" algn="just">
              <a:lnSpc>
                <a:spcPct val="80000"/>
              </a:lnSpc>
            </a:pPr>
            <a:r>
              <a:rPr lang="en-US" sz="2400" dirty="0">
                <a:latin typeface="Bookman Old Style"/>
                <a:cs typeface="Bookman Old Style"/>
              </a:rPr>
              <a:t>Regions II </a:t>
            </a:r>
            <a:r>
              <a:rPr lang="en-US" sz="2400" spc="-5" dirty="0">
                <a:latin typeface="Bookman Old Style"/>
                <a:cs typeface="Bookman Old Style"/>
              </a:rPr>
              <a:t>and </a:t>
            </a:r>
            <a:r>
              <a:rPr lang="en-US" sz="2400" spc="5" dirty="0">
                <a:latin typeface="Bookman Old Style"/>
                <a:cs typeface="Bookman Old Style"/>
              </a:rPr>
              <a:t>III </a:t>
            </a:r>
            <a:r>
              <a:rPr lang="en-US" sz="2400" spc="-5" dirty="0">
                <a:latin typeface="Bookman Old Style"/>
                <a:cs typeface="Bookman Old Style"/>
              </a:rPr>
              <a:t>would </a:t>
            </a:r>
            <a:r>
              <a:rPr lang="en-US" sz="2400" dirty="0">
                <a:latin typeface="Bookman Old Style"/>
                <a:cs typeface="Bookman Old Style"/>
              </a:rPr>
              <a:t>be</a:t>
            </a:r>
            <a:r>
              <a:rPr lang="en-US" sz="2400" spc="55" dirty="0">
                <a:latin typeface="Bookman Old Style"/>
                <a:cs typeface="Bookman Old Style"/>
              </a:rPr>
              <a:t> </a:t>
            </a:r>
            <a:r>
              <a:rPr lang="en-US" sz="2400" i="1" spc="-5" dirty="0">
                <a:latin typeface="Bookman Old Style"/>
                <a:cs typeface="Bookman Old Style"/>
              </a:rPr>
              <a:t>forbidden</a:t>
            </a:r>
            <a:endParaRPr sz="2400" dirty="0">
              <a:latin typeface="Bookman Old Style"/>
              <a:cs typeface="Bookman Old Style"/>
            </a:endParaRPr>
          </a:p>
          <a:p>
            <a:pPr marL="12700" algn="just">
              <a:lnSpc>
                <a:spcPct val="100000"/>
              </a:lnSpc>
            </a:pPr>
            <a:endParaRPr sz="2000" dirty="0">
              <a:latin typeface="Bookman Old Style"/>
              <a:cs typeface="Bookman Old Styl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74638"/>
            <a:ext cx="8229600" cy="639762"/>
          </a:xfrm>
        </p:spPr>
        <p:txBody>
          <a:bodyPr>
            <a:noAutofit/>
          </a:bodyPr>
          <a:lstStyle/>
          <a:p>
            <a:br>
              <a:rPr lang="en-US" sz="3600" b="1" dirty="0"/>
            </a:br>
            <a:r>
              <a:rPr lang="en-US" sz="3600" b="1" dirty="0"/>
              <a:t>Basics of Quantum Mechanics</a:t>
            </a:r>
            <a:br>
              <a:rPr lang="en-US" sz="3600" b="1" dirty="0"/>
            </a:br>
            <a:endParaRPr lang="en-US" sz="3600" b="1" dirty="0"/>
          </a:p>
        </p:txBody>
      </p:sp>
      <p:sp>
        <p:nvSpPr>
          <p:cNvPr id="7171" name="Rectangle 3"/>
          <p:cNvSpPr>
            <a:spLocks noGrp="1" noChangeArrowheads="1"/>
          </p:cNvSpPr>
          <p:nvPr>
            <p:ph idx="1"/>
          </p:nvPr>
        </p:nvSpPr>
        <p:spPr/>
        <p:txBody>
          <a:bodyPr>
            <a:normAutofit fontScale="92500" lnSpcReduction="20000"/>
          </a:bodyPr>
          <a:lstStyle/>
          <a:p>
            <a:r>
              <a:rPr lang="en-US" dirty="0"/>
              <a:t>What makes quantum mechanics is the physical interpretation of the results that are obtained</a:t>
            </a:r>
          </a:p>
          <a:p>
            <a:r>
              <a:rPr lang="en-US" dirty="0"/>
              <a:t>Quantum Mechanics is nothing more but linear algebra and Hilbert spaces</a:t>
            </a:r>
          </a:p>
          <a:p>
            <a:endParaRPr lang="en-US" dirty="0"/>
          </a:p>
          <a:p>
            <a:r>
              <a:rPr lang="en-US" sz="3200" dirty="0"/>
              <a:t>Quantum physicists are interested in all kinds of physical systems (photons, conduction electrons in metals and semiconductors, atoms, etc.). State of these rather diverse systems are represented by the same type of functions </a:t>
            </a:r>
          </a:p>
          <a:p>
            <a:r>
              <a:rPr lang="en-US" sz="3200" dirty="0">
                <a:sym typeface="Wingdings" pitchFamily="2" charset="2"/>
              </a:rPr>
              <a:t></a:t>
            </a:r>
            <a:r>
              <a:rPr lang="en-US" sz="3200" dirty="0"/>
              <a:t> STATE FUNCTIONS.</a:t>
            </a:r>
            <a:endParaRPr lang="en-US" sz="3200" b="1" u="sng" dirty="0"/>
          </a:p>
          <a:p>
            <a:endParaRPr lang="en-US" dirty="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67"/>
          <p:cNvSpPr txBox="1">
            <a:spLocks/>
          </p:cNvSpPr>
          <p:nvPr/>
        </p:nvSpPr>
        <p:spPr>
          <a:xfrm>
            <a:off x="3503929" y="142240"/>
            <a:ext cx="3545840" cy="63500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tab pos="3256915" algn="l"/>
                <a:tab pos="3532504" algn="l"/>
              </a:tabLst>
              <a:defRPr/>
            </a:pPr>
            <a:r>
              <a:rPr kumimoji="0" lang="en-US" sz="4000" b="0" i="0" u="none" strike="noStrike" kern="1200" cap="none" spc="-5" normalizeH="0" baseline="0" noProof="0" dirty="0">
                <a:ln>
                  <a:noFill/>
                </a:ln>
                <a:solidFill>
                  <a:srgbClr val="044833"/>
                </a:solidFill>
                <a:effectLst/>
                <a:uLnTx/>
                <a:uFill>
                  <a:solidFill>
                    <a:srgbClr val="044833"/>
                  </a:solidFill>
                </a:uFill>
                <a:latin typeface="Cambria"/>
                <a:ea typeface="+mj-ea"/>
                <a:cs typeface="Cambria"/>
              </a:rPr>
              <a:t>Tunneling</a:t>
            </a:r>
            <a:r>
              <a:rPr kumimoji="0" lang="en-US" sz="4000" b="0" i="0" u="none" strike="noStrike" kern="1200" cap="none" spc="-5" normalizeH="0" baseline="0" noProof="0" dirty="0">
                <a:ln>
                  <a:noFill/>
                </a:ln>
                <a:solidFill>
                  <a:srgbClr val="044833"/>
                </a:solidFill>
                <a:effectLst/>
                <a:uLnTx/>
                <a:uFillTx/>
                <a:latin typeface="Cambria"/>
                <a:ea typeface="+mj-ea"/>
                <a:cs typeface="Cambria"/>
              </a:rPr>
              <a:t>	</a:t>
            </a:r>
            <a:r>
              <a:rPr kumimoji="0" lang="en-US" sz="4000" b="0" i="0" u="none" strike="noStrike" kern="1200" cap="none" spc="-5" normalizeH="0" baseline="0" noProof="0" dirty="0">
                <a:ln>
                  <a:noFill/>
                </a:ln>
                <a:solidFill>
                  <a:srgbClr val="044833"/>
                </a:solidFill>
                <a:effectLst/>
                <a:uLnTx/>
                <a:uFill>
                  <a:solidFill>
                    <a:srgbClr val="009FC7"/>
                  </a:solidFill>
                </a:uFill>
                <a:latin typeface="Times New Roman"/>
                <a:ea typeface="+mj-ea"/>
                <a:cs typeface="Times New Roman"/>
              </a:rPr>
              <a:t> 	</a:t>
            </a:r>
            <a:endParaRPr kumimoji="0" lang="en-US" sz="4000" b="0" i="0" u="none" strike="noStrike" kern="1200" cap="none" spc="0" normalizeH="0" baseline="0" noProof="0" dirty="0">
              <a:ln>
                <a:noFill/>
              </a:ln>
              <a:solidFill>
                <a:schemeClr val="tx1"/>
              </a:solidFill>
              <a:effectLst/>
              <a:uLnTx/>
              <a:uFillTx/>
              <a:latin typeface="Times New Roman"/>
              <a:ea typeface="+mj-ea"/>
              <a:cs typeface="Times New Roman"/>
            </a:endParaRPr>
          </a:p>
        </p:txBody>
      </p:sp>
      <p:sp>
        <p:nvSpPr>
          <p:cNvPr id="3" name="object 270"/>
          <p:cNvSpPr txBox="1"/>
          <p:nvPr/>
        </p:nvSpPr>
        <p:spPr>
          <a:xfrm>
            <a:off x="633730" y="2438400"/>
            <a:ext cx="8112125" cy="1847850"/>
          </a:xfrm>
          <a:prstGeom prst="rect">
            <a:avLst/>
          </a:prstGeom>
        </p:spPr>
        <p:txBody>
          <a:bodyPr vert="horz" wrap="square" lIns="0" tIns="85725" rIns="0" bIns="0" rtlCol="0">
            <a:spAutoFit/>
          </a:bodyPr>
          <a:lstStyle/>
          <a:p>
            <a:pPr marL="12700" marR="92710">
              <a:lnSpc>
                <a:spcPct val="79900"/>
              </a:lnSpc>
              <a:spcBef>
                <a:spcPts val="675"/>
              </a:spcBef>
            </a:pPr>
            <a:r>
              <a:rPr sz="2400" spc="-5" dirty="0">
                <a:solidFill>
                  <a:srgbClr val="044833"/>
                </a:solidFill>
                <a:latin typeface="Book Antiqua"/>
                <a:cs typeface="Book Antiqua"/>
              </a:rPr>
              <a:t>According to quantum mechanics, all regions are accessible  to the</a:t>
            </a:r>
            <a:r>
              <a:rPr sz="2400" spc="-10" dirty="0">
                <a:solidFill>
                  <a:srgbClr val="044833"/>
                </a:solidFill>
                <a:latin typeface="Book Antiqua"/>
                <a:cs typeface="Book Antiqua"/>
              </a:rPr>
              <a:t> </a:t>
            </a:r>
            <a:r>
              <a:rPr sz="2400" spc="-5" dirty="0">
                <a:solidFill>
                  <a:srgbClr val="044833"/>
                </a:solidFill>
                <a:latin typeface="Book Antiqua"/>
                <a:cs typeface="Book Antiqua"/>
              </a:rPr>
              <a:t>particle</a:t>
            </a:r>
            <a:endParaRPr sz="2400" dirty="0">
              <a:latin typeface="Book Antiqua"/>
              <a:cs typeface="Book Antiqua"/>
            </a:endParaRPr>
          </a:p>
          <a:p>
            <a:pPr marL="412750" marR="5080" indent="-284480">
              <a:lnSpc>
                <a:spcPct val="80000"/>
              </a:lnSpc>
              <a:spcBef>
                <a:spcPts val="500"/>
              </a:spcBef>
              <a:buFont typeface="Arial"/>
              <a:buChar char="–"/>
              <a:tabLst>
                <a:tab pos="412115" algn="l"/>
                <a:tab pos="412750" algn="l"/>
              </a:tabLst>
            </a:pPr>
            <a:r>
              <a:rPr sz="2000" spc="-5" dirty="0">
                <a:solidFill>
                  <a:srgbClr val="044833"/>
                </a:solidFill>
                <a:latin typeface="Book Antiqua"/>
                <a:cs typeface="Book Antiqua"/>
              </a:rPr>
              <a:t>The probability of the particle being </a:t>
            </a:r>
            <a:r>
              <a:rPr sz="2000" dirty="0">
                <a:solidFill>
                  <a:srgbClr val="044833"/>
                </a:solidFill>
                <a:latin typeface="Book Antiqua"/>
                <a:cs typeface="Book Antiqua"/>
              </a:rPr>
              <a:t>in a classically </a:t>
            </a:r>
            <a:r>
              <a:rPr sz="2000" spc="-5" dirty="0">
                <a:solidFill>
                  <a:srgbClr val="044833"/>
                </a:solidFill>
                <a:latin typeface="Book Antiqua"/>
                <a:cs typeface="Book Antiqua"/>
              </a:rPr>
              <a:t>forbidden region  </a:t>
            </a:r>
            <a:r>
              <a:rPr sz="2000" dirty="0">
                <a:solidFill>
                  <a:srgbClr val="044833"/>
                </a:solidFill>
                <a:latin typeface="Book Antiqua"/>
                <a:cs typeface="Book Antiqua"/>
              </a:rPr>
              <a:t>is low, but </a:t>
            </a:r>
            <a:r>
              <a:rPr sz="2000" spc="-5" dirty="0">
                <a:solidFill>
                  <a:srgbClr val="044833"/>
                </a:solidFill>
                <a:latin typeface="Book Antiqua"/>
                <a:cs typeface="Book Antiqua"/>
              </a:rPr>
              <a:t>not</a:t>
            </a:r>
            <a:r>
              <a:rPr sz="2000" spc="-15" dirty="0">
                <a:solidFill>
                  <a:srgbClr val="044833"/>
                </a:solidFill>
                <a:latin typeface="Book Antiqua"/>
                <a:cs typeface="Book Antiqua"/>
              </a:rPr>
              <a:t> </a:t>
            </a:r>
            <a:r>
              <a:rPr sz="2000" dirty="0">
                <a:solidFill>
                  <a:srgbClr val="044833"/>
                </a:solidFill>
                <a:latin typeface="Book Antiqua"/>
                <a:cs typeface="Book Antiqua"/>
              </a:rPr>
              <a:t>zero</a:t>
            </a:r>
            <a:endParaRPr sz="2000" dirty="0">
              <a:latin typeface="Book Antiqua"/>
              <a:cs typeface="Book Antiqua"/>
            </a:endParaRPr>
          </a:p>
          <a:p>
            <a:pPr marL="412750" indent="-284480">
              <a:lnSpc>
                <a:spcPct val="100000"/>
              </a:lnSpc>
              <a:spcBef>
                <a:spcPts val="20"/>
              </a:spcBef>
              <a:buFont typeface="Arial"/>
              <a:buChar char="–"/>
              <a:tabLst>
                <a:tab pos="412115" algn="l"/>
                <a:tab pos="412750" algn="l"/>
              </a:tabLst>
            </a:pPr>
            <a:r>
              <a:rPr sz="2000" spc="-5" dirty="0">
                <a:solidFill>
                  <a:srgbClr val="044833"/>
                </a:solidFill>
                <a:latin typeface="Book Antiqua"/>
                <a:cs typeface="Book Antiqua"/>
              </a:rPr>
              <a:t>Amplitude of the </a:t>
            </a:r>
            <a:r>
              <a:rPr sz="2000" dirty="0">
                <a:solidFill>
                  <a:srgbClr val="044833"/>
                </a:solidFill>
                <a:latin typeface="Book Antiqua"/>
                <a:cs typeface="Book Antiqua"/>
              </a:rPr>
              <a:t>wave is reduced in </a:t>
            </a:r>
            <a:r>
              <a:rPr sz="2000" spc="-5" dirty="0">
                <a:solidFill>
                  <a:srgbClr val="044833"/>
                </a:solidFill>
                <a:latin typeface="Book Antiqua"/>
                <a:cs typeface="Book Antiqua"/>
              </a:rPr>
              <a:t>the</a:t>
            </a:r>
            <a:r>
              <a:rPr sz="2000" spc="25" dirty="0">
                <a:solidFill>
                  <a:srgbClr val="044833"/>
                </a:solidFill>
                <a:latin typeface="Book Antiqua"/>
                <a:cs typeface="Book Antiqua"/>
              </a:rPr>
              <a:t> </a:t>
            </a:r>
            <a:r>
              <a:rPr sz="2000" dirty="0">
                <a:solidFill>
                  <a:srgbClr val="044833"/>
                </a:solidFill>
                <a:latin typeface="Book Antiqua"/>
                <a:cs typeface="Book Antiqua"/>
              </a:rPr>
              <a:t>barrier</a:t>
            </a:r>
            <a:endParaRPr sz="2000" dirty="0">
              <a:latin typeface="Book Antiqua"/>
              <a:cs typeface="Book Antiqua"/>
            </a:endParaRPr>
          </a:p>
          <a:p>
            <a:pPr marL="412750" indent="-284480">
              <a:lnSpc>
                <a:spcPct val="100000"/>
              </a:lnSpc>
              <a:spcBef>
                <a:spcPts val="10"/>
              </a:spcBef>
              <a:buFont typeface="Arial"/>
              <a:buChar char="–"/>
              <a:tabLst>
                <a:tab pos="412115" algn="l"/>
                <a:tab pos="412750" algn="l"/>
              </a:tabLst>
            </a:pPr>
            <a:r>
              <a:rPr sz="2000" dirty="0">
                <a:solidFill>
                  <a:srgbClr val="044833"/>
                </a:solidFill>
                <a:latin typeface="Book Antiqua"/>
                <a:cs typeface="Book Antiqua"/>
              </a:rPr>
              <a:t>A fraction </a:t>
            </a:r>
            <a:r>
              <a:rPr sz="2000" spc="-5" dirty="0">
                <a:solidFill>
                  <a:srgbClr val="044833"/>
                </a:solidFill>
                <a:latin typeface="Book Antiqua"/>
                <a:cs typeface="Book Antiqua"/>
              </a:rPr>
              <a:t>of the beam penetrates the</a:t>
            </a:r>
            <a:r>
              <a:rPr sz="2000" spc="40" dirty="0">
                <a:solidFill>
                  <a:srgbClr val="044833"/>
                </a:solidFill>
                <a:latin typeface="Book Antiqua"/>
                <a:cs typeface="Book Antiqua"/>
              </a:rPr>
              <a:t> </a:t>
            </a:r>
            <a:r>
              <a:rPr sz="2000" spc="-5" dirty="0">
                <a:solidFill>
                  <a:srgbClr val="044833"/>
                </a:solidFill>
                <a:latin typeface="Book Antiqua"/>
                <a:cs typeface="Book Antiqua"/>
              </a:rPr>
              <a:t>barrier</a:t>
            </a:r>
            <a:endParaRPr sz="2000" dirty="0">
              <a:latin typeface="Book Antiqua"/>
              <a:cs typeface="Book Antiqu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D531DD-5EA0-4A92-B544-6F24DF85167E}"/>
              </a:ext>
            </a:extLst>
          </p:cNvPr>
          <p:cNvPicPr>
            <a:picLocks noChangeAspect="1"/>
          </p:cNvPicPr>
          <p:nvPr/>
        </p:nvPicPr>
        <p:blipFill>
          <a:blip r:embed="rId2"/>
          <a:stretch>
            <a:fillRect/>
          </a:stretch>
        </p:blipFill>
        <p:spPr>
          <a:xfrm>
            <a:off x="42402" y="198641"/>
            <a:ext cx="9101598" cy="6430759"/>
          </a:xfrm>
          <a:prstGeom prst="rect">
            <a:avLst/>
          </a:prstGeom>
        </p:spPr>
      </p:pic>
    </p:spTree>
    <p:extLst>
      <p:ext uri="{BB962C8B-B14F-4D97-AF65-F5344CB8AC3E}">
        <p14:creationId xmlns:p14="http://schemas.microsoft.com/office/powerpoint/2010/main" val="1283382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E5587A-45C4-4735-B5AB-0F0C716E46DA}"/>
              </a:ext>
            </a:extLst>
          </p:cNvPr>
          <p:cNvPicPr>
            <a:picLocks noChangeAspect="1"/>
          </p:cNvPicPr>
          <p:nvPr/>
        </p:nvPicPr>
        <p:blipFill>
          <a:blip r:embed="rId2"/>
          <a:stretch>
            <a:fillRect/>
          </a:stretch>
        </p:blipFill>
        <p:spPr>
          <a:xfrm>
            <a:off x="4061" y="152400"/>
            <a:ext cx="8932860" cy="6705599"/>
          </a:xfrm>
          <a:prstGeom prst="rect">
            <a:avLst/>
          </a:prstGeom>
        </p:spPr>
      </p:pic>
    </p:spTree>
    <p:extLst>
      <p:ext uri="{BB962C8B-B14F-4D97-AF65-F5344CB8AC3E}">
        <p14:creationId xmlns:p14="http://schemas.microsoft.com/office/powerpoint/2010/main" val="3958562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E586E-724D-41B3-8A6F-CA23475D867A}"/>
              </a:ext>
            </a:extLst>
          </p:cNvPr>
          <p:cNvSpPr txBox="1"/>
          <p:nvPr/>
        </p:nvSpPr>
        <p:spPr>
          <a:xfrm>
            <a:off x="838200" y="381001"/>
            <a:ext cx="8077200" cy="1815882"/>
          </a:xfrm>
          <a:prstGeom prst="rect">
            <a:avLst/>
          </a:prstGeom>
          <a:noFill/>
        </p:spPr>
        <p:txBody>
          <a:bodyPr wrap="square">
            <a:spAutoFit/>
          </a:bodyPr>
          <a:lstStyle/>
          <a:p>
            <a:r>
              <a:rPr lang="en-US" sz="2800" b="0" i="0" u="none" strike="noStrike" baseline="0" dirty="0">
                <a:solidFill>
                  <a:srgbClr val="000000"/>
                </a:solidFill>
                <a:latin typeface="Palatino Linotype" panose="02040502050505030304" pitchFamily="18" charset="0"/>
              </a:rPr>
              <a:t>Determine the normalization constant </a:t>
            </a:r>
            <a:r>
              <a:rPr lang="en-US" sz="2800" b="0" i="1" u="none" strike="noStrike" baseline="0" dirty="0">
                <a:solidFill>
                  <a:srgbClr val="000000"/>
                </a:solidFill>
                <a:latin typeface="Palatino Linotype" panose="02040502050505030304" pitchFamily="18" charset="0"/>
              </a:rPr>
              <a:t>A</a:t>
            </a:r>
            <a:r>
              <a:rPr lang="en-US" sz="2800" b="0" i="0" u="none" strike="noStrike" baseline="0" dirty="0">
                <a:solidFill>
                  <a:srgbClr val="000000"/>
                </a:solidFill>
                <a:latin typeface="Palatino Linotype" panose="02040502050505030304" pitchFamily="18" charset="0"/>
              </a:rPr>
              <a:t>. (b) What is the probability that the particle will be found between </a:t>
            </a:r>
            <a:r>
              <a:rPr lang="en-US" sz="2800" b="0" i="1" u="none" strike="noStrike" baseline="0" dirty="0">
                <a:solidFill>
                  <a:srgbClr val="000000"/>
                </a:solidFill>
                <a:latin typeface="Palatino Linotype" panose="02040502050505030304" pitchFamily="18" charset="0"/>
              </a:rPr>
              <a:t>x </a:t>
            </a:r>
            <a:r>
              <a:rPr lang="en-US" sz="2800" b="0" i="0" u="none" strike="noStrike" baseline="0" dirty="0">
                <a:solidFill>
                  <a:srgbClr val="000000"/>
                </a:solidFill>
                <a:latin typeface="Palatino Linotype" panose="02040502050505030304" pitchFamily="18" charset="0"/>
              </a:rPr>
              <a:t>= 0 and </a:t>
            </a:r>
            <a:r>
              <a:rPr lang="en-US" sz="2800" b="0" i="1" u="none" strike="noStrike" baseline="0" dirty="0">
                <a:solidFill>
                  <a:srgbClr val="000000"/>
                </a:solidFill>
                <a:latin typeface="Palatino Linotype" panose="02040502050505030304" pitchFamily="18" charset="0"/>
              </a:rPr>
              <a:t>x </a:t>
            </a:r>
            <a:r>
              <a:rPr lang="en-US" sz="2800" b="0" i="0" u="none" strike="noStrike" baseline="0" dirty="0">
                <a:solidFill>
                  <a:srgbClr val="000000"/>
                </a:solidFill>
                <a:latin typeface="Palatino Linotype" panose="02040502050505030304" pitchFamily="18" charset="0"/>
              </a:rPr>
              <a:t>= </a:t>
            </a:r>
            <a:r>
              <a:rPr lang="en-US" sz="2800" b="0" i="1" u="none" strike="noStrike" baseline="0" dirty="0">
                <a:solidFill>
                  <a:srgbClr val="000000"/>
                </a:solidFill>
                <a:latin typeface="Palatino Linotype" panose="02040502050505030304" pitchFamily="18" charset="0"/>
              </a:rPr>
              <a:t>L</a:t>
            </a:r>
            <a:r>
              <a:rPr lang="en-US" sz="2800" b="0" i="0" u="none" strike="noStrike" baseline="0" dirty="0">
                <a:solidFill>
                  <a:srgbClr val="000000"/>
                </a:solidFill>
                <a:latin typeface="Palatino Linotype" panose="02040502050505030304" pitchFamily="18" charset="0"/>
              </a:rPr>
              <a:t>/8 if its position is measured? </a:t>
            </a:r>
            <a:endParaRPr lang="en-IN" sz="2800" dirty="0"/>
          </a:p>
        </p:txBody>
      </p:sp>
      <p:pic>
        <p:nvPicPr>
          <p:cNvPr id="5" name="Picture 4">
            <a:extLst>
              <a:ext uri="{FF2B5EF4-FFF2-40B4-BE49-F238E27FC236}">
                <a16:creationId xmlns:a16="http://schemas.microsoft.com/office/drawing/2014/main" id="{F663B7B4-B170-4B9E-A4CD-2EF5E7228C0C}"/>
              </a:ext>
            </a:extLst>
          </p:cNvPr>
          <p:cNvPicPr>
            <a:picLocks noChangeAspect="1"/>
          </p:cNvPicPr>
          <p:nvPr/>
        </p:nvPicPr>
        <p:blipFill>
          <a:blip r:embed="rId2"/>
          <a:stretch>
            <a:fillRect/>
          </a:stretch>
        </p:blipFill>
        <p:spPr>
          <a:xfrm>
            <a:off x="865414" y="2196883"/>
            <a:ext cx="7440386" cy="2175092"/>
          </a:xfrm>
          <a:prstGeom prst="rect">
            <a:avLst/>
          </a:prstGeom>
        </p:spPr>
      </p:pic>
      <p:pic>
        <p:nvPicPr>
          <p:cNvPr id="7" name="Picture 6">
            <a:extLst>
              <a:ext uri="{FF2B5EF4-FFF2-40B4-BE49-F238E27FC236}">
                <a16:creationId xmlns:a16="http://schemas.microsoft.com/office/drawing/2014/main" id="{7017C2A4-5124-4C9A-935E-8470290997BB}"/>
              </a:ext>
            </a:extLst>
          </p:cNvPr>
          <p:cNvPicPr>
            <a:picLocks noChangeAspect="1"/>
          </p:cNvPicPr>
          <p:nvPr/>
        </p:nvPicPr>
        <p:blipFill>
          <a:blip r:embed="rId3"/>
          <a:stretch>
            <a:fillRect/>
          </a:stretch>
        </p:blipFill>
        <p:spPr>
          <a:xfrm>
            <a:off x="3358243" y="4738374"/>
            <a:ext cx="2427514" cy="1738625"/>
          </a:xfrm>
          <a:prstGeom prst="rect">
            <a:avLst/>
          </a:prstGeom>
        </p:spPr>
      </p:pic>
    </p:spTree>
    <p:extLst>
      <p:ext uri="{BB962C8B-B14F-4D97-AF65-F5344CB8AC3E}">
        <p14:creationId xmlns:p14="http://schemas.microsoft.com/office/powerpoint/2010/main" val="3462756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152400"/>
            <a:ext cx="8229600" cy="762000"/>
          </a:xfrm>
        </p:spPr>
        <p:txBody>
          <a:bodyPr>
            <a:noAutofit/>
          </a:bodyPr>
          <a:lstStyle/>
          <a:p>
            <a:br>
              <a:rPr lang="en-US" sz="3600" b="1" dirty="0"/>
            </a:br>
            <a:r>
              <a:rPr lang="en-US" sz="3600" b="1" dirty="0"/>
              <a:t>Basics of Quantum Mechanics</a:t>
            </a:r>
            <a:br>
              <a:rPr lang="en-US" sz="3600" b="1" dirty="0"/>
            </a:br>
            <a:endParaRPr lang="en-US" sz="3600" b="1" dirty="0"/>
          </a:p>
        </p:txBody>
      </p:sp>
      <p:sp>
        <p:nvSpPr>
          <p:cNvPr id="12293" name="Rectangle 5"/>
          <p:cNvSpPr>
            <a:spLocks noGrp="1" noChangeArrowheads="1"/>
          </p:cNvSpPr>
          <p:nvPr>
            <p:ph idx="1"/>
          </p:nvPr>
        </p:nvSpPr>
        <p:spPr>
          <a:xfrm>
            <a:off x="304800" y="1066800"/>
            <a:ext cx="8610600" cy="5638800"/>
          </a:xfrm>
        </p:spPr>
        <p:txBody>
          <a:bodyPr>
            <a:noAutofit/>
          </a:bodyPr>
          <a:lstStyle/>
          <a:p>
            <a:pPr>
              <a:lnSpc>
                <a:spcPct val="80000"/>
              </a:lnSpc>
              <a:buFontTx/>
              <a:buNone/>
            </a:pPr>
            <a:r>
              <a:rPr lang="en-US" sz="2400" dirty="0"/>
              <a:t>	</a:t>
            </a:r>
            <a:r>
              <a:rPr lang="en-US" sz="2400" b="1" u="sng" dirty="0"/>
              <a:t>First postulate of Quantum mechanics:</a:t>
            </a:r>
          </a:p>
          <a:p>
            <a:pPr>
              <a:lnSpc>
                <a:spcPct val="80000"/>
              </a:lnSpc>
              <a:buFontTx/>
              <a:buNone/>
            </a:pPr>
            <a:endParaRPr lang="en-US" sz="2400" dirty="0"/>
          </a:p>
          <a:p>
            <a:pPr>
              <a:lnSpc>
                <a:spcPct val="80000"/>
              </a:lnSpc>
              <a:buFontTx/>
              <a:buNone/>
            </a:pPr>
            <a:r>
              <a:rPr lang="en-US" sz="2400" dirty="0"/>
              <a:t>	Every physically-realizable state of the system is </a:t>
            </a:r>
          </a:p>
          <a:p>
            <a:pPr>
              <a:lnSpc>
                <a:spcPct val="80000"/>
              </a:lnSpc>
            </a:pPr>
            <a:r>
              <a:rPr lang="en-US" sz="2400" dirty="0"/>
              <a:t>described in quantum mechanics by a state function </a:t>
            </a:r>
            <a:r>
              <a:rPr lang="en-US" sz="2400" b="1" dirty="0"/>
              <a:t>‘</a:t>
            </a:r>
            <a:r>
              <a:rPr lang="en-US" sz="2400" b="1" dirty="0">
                <a:sym typeface="Symbol" pitchFamily="18" charset="2"/>
              </a:rPr>
              <a:t>’</a:t>
            </a:r>
            <a:r>
              <a:rPr lang="en-US" sz="2400" b="1" dirty="0"/>
              <a:t> </a:t>
            </a:r>
          </a:p>
          <a:p>
            <a:pPr>
              <a:lnSpc>
                <a:spcPct val="80000"/>
              </a:lnSpc>
            </a:pPr>
            <a:r>
              <a:rPr lang="en-US" sz="2400" dirty="0"/>
              <a:t>it contains all accessible physical information about the system in that state.</a:t>
            </a:r>
          </a:p>
          <a:p>
            <a:pPr>
              <a:lnSpc>
                <a:spcPct val="80000"/>
              </a:lnSpc>
              <a:buFontTx/>
              <a:buNone/>
            </a:pPr>
            <a:endParaRPr lang="en-US" sz="2400" b="1" dirty="0"/>
          </a:p>
          <a:p>
            <a:pPr lvl="1">
              <a:lnSpc>
                <a:spcPct val="80000"/>
              </a:lnSpc>
              <a:buFont typeface="Wingdings" panose="05000000000000000000" pitchFamily="2" charset="2"/>
              <a:buChar char="§"/>
            </a:pPr>
            <a:r>
              <a:rPr lang="en-US" sz="2400" b="1" dirty="0"/>
              <a:t>Physically realizable states</a:t>
            </a:r>
            <a:r>
              <a:rPr lang="en-US" sz="2400" dirty="0"/>
              <a:t> </a:t>
            </a:r>
          </a:p>
          <a:p>
            <a:pPr marL="457200" lvl="1" indent="0">
              <a:lnSpc>
                <a:spcPct val="80000"/>
              </a:lnSpc>
              <a:buNone/>
            </a:pPr>
            <a:r>
              <a:rPr lang="en-US" sz="2400" dirty="0">
                <a:sym typeface="Wingdings" pitchFamily="2" charset="2"/>
              </a:rPr>
              <a:t>			</a:t>
            </a:r>
            <a:r>
              <a:rPr lang="en-US" sz="2400" dirty="0"/>
              <a:t> states that can be studied in laboratory</a:t>
            </a:r>
            <a:endParaRPr lang="en-US" sz="2400" b="1" dirty="0"/>
          </a:p>
          <a:p>
            <a:pPr lvl="1">
              <a:lnSpc>
                <a:spcPct val="80000"/>
              </a:lnSpc>
              <a:buFont typeface="Wingdings" panose="05000000000000000000" pitchFamily="2" charset="2"/>
              <a:buChar char="§"/>
            </a:pPr>
            <a:r>
              <a:rPr lang="en-US" sz="2400" b="1" dirty="0"/>
              <a:t>Accessible information</a:t>
            </a:r>
          </a:p>
          <a:p>
            <a:pPr marL="457200" lvl="1" indent="0">
              <a:lnSpc>
                <a:spcPct val="80000"/>
              </a:lnSpc>
              <a:buNone/>
            </a:pPr>
            <a:r>
              <a:rPr lang="en-US" sz="2400" b="1" dirty="0"/>
              <a:t>			</a:t>
            </a:r>
            <a:r>
              <a:rPr lang="en-US" sz="2400" dirty="0"/>
              <a:t> </a:t>
            </a:r>
            <a:r>
              <a:rPr lang="en-US" sz="2400" dirty="0">
                <a:sym typeface="Wingdings" pitchFamily="2" charset="2"/>
              </a:rPr>
              <a:t></a:t>
            </a:r>
            <a:r>
              <a:rPr lang="en-US" sz="2400" dirty="0"/>
              <a:t> the information we can extract from the 				       wavefunction</a:t>
            </a:r>
            <a:endParaRPr lang="en-US" sz="2400" b="1" dirty="0"/>
          </a:p>
          <a:p>
            <a:pPr lvl="1">
              <a:lnSpc>
                <a:spcPct val="80000"/>
              </a:lnSpc>
              <a:buFont typeface="Wingdings" panose="05000000000000000000" pitchFamily="2" charset="2"/>
              <a:buChar char="§"/>
            </a:pPr>
            <a:r>
              <a:rPr lang="en-US" sz="2400" b="1" dirty="0"/>
              <a:t>State function</a:t>
            </a:r>
          </a:p>
          <a:p>
            <a:pPr marL="1371600" lvl="3" indent="0">
              <a:lnSpc>
                <a:spcPct val="80000"/>
              </a:lnSpc>
              <a:buNone/>
            </a:pPr>
            <a:r>
              <a:rPr lang="en-US" sz="2400" dirty="0"/>
              <a:t> 		</a:t>
            </a:r>
            <a:r>
              <a:rPr lang="en-US" sz="2400" dirty="0">
                <a:sym typeface="Wingdings" pitchFamily="2" charset="2"/>
              </a:rPr>
              <a:t></a:t>
            </a:r>
            <a:r>
              <a:rPr lang="en-US" sz="2400" dirty="0"/>
              <a:t> function of position, momentum, energy 		      that is spatially localized.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28600"/>
            <a:ext cx="8229600" cy="990600"/>
          </a:xfrm>
        </p:spPr>
        <p:txBody>
          <a:bodyPr>
            <a:noAutofit/>
          </a:bodyPr>
          <a:lstStyle/>
          <a:p>
            <a:br>
              <a:rPr lang="en-US" sz="3600" b="1" dirty="0"/>
            </a:br>
            <a:r>
              <a:rPr lang="en-US" sz="3600" b="1" dirty="0"/>
              <a:t>Basics of Quantum Mechanics</a:t>
            </a:r>
            <a:br>
              <a:rPr lang="en-US" sz="3600" b="1" dirty="0"/>
            </a:br>
            <a:endParaRPr lang="en-US" sz="3600" b="1" dirty="0"/>
          </a:p>
        </p:txBody>
      </p:sp>
      <p:sp>
        <p:nvSpPr>
          <p:cNvPr id="37891" name="Rectangle 3"/>
          <p:cNvSpPr>
            <a:spLocks noGrp="1" noChangeArrowheads="1"/>
          </p:cNvSpPr>
          <p:nvPr>
            <p:ph idx="1"/>
          </p:nvPr>
        </p:nvSpPr>
        <p:spPr>
          <a:xfrm>
            <a:off x="457200" y="1059894"/>
            <a:ext cx="8229600" cy="5257800"/>
          </a:xfrm>
        </p:spPr>
        <p:txBody>
          <a:bodyPr>
            <a:noAutofit/>
          </a:bodyPr>
          <a:lstStyle/>
          <a:p>
            <a:pPr>
              <a:lnSpc>
                <a:spcPct val="80000"/>
              </a:lnSpc>
              <a:buFontTx/>
              <a:buNone/>
            </a:pPr>
            <a:r>
              <a:rPr lang="en-US" sz="2400" dirty="0"/>
              <a:t>	</a:t>
            </a:r>
          </a:p>
          <a:p>
            <a:pPr>
              <a:lnSpc>
                <a:spcPct val="80000"/>
              </a:lnSpc>
              <a:buFontTx/>
              <a:buNone/>
            </a:pPr>
            <a:r>
              <a:rPr lang="en-US" sz="2400" dirty="0"/>
              <a:t>   If </a:t>
            </a:r>
            <a:r>
              <a:rPr lang="en-US" sz="2400" dirty="0">
                <a:sym typeface="Symbol" pitchFamily="18" charset="2"/>
              </a:rPr>
              <a:t></a:t>
            </a:r>
            <a:r>
              <a:rPr lang="en-US" sz="2400" baseline="-25000" dirty="0"/>
              <a:t>1</a:t>
            </a:r>
            <a:r>
              <a:rPr lang="en-US" sz="2400" dirty="0"/>
              <a:t> and </a:t>
            </a:r>
            <a:r>
              <a:rPr lang="en-US" sz="2400" dirty="0">
                <a:sym typeface="Symbol" pitchFamily="18" charset="2"/>
              </a:rPr>
              <a:t></a:t>
            </a:r>
            <a:r>
              <a:rPr lang="en-US" sz="2400" baseline="-25000" dirty="0"/>
              <a:t>2</a:t>
            </a:r>
            <a:r>
              <a:rPr lang="en-US" sz="2400" dirty="0"/>
              <a:t> represent two physically-realizable states of the system, then the linear combination</a:t>
            </a:r>
          </a:p>
          <a:p>
            <a:pPr>
              <a:lnSpc>
                <a:spcPct val="80000"/>
              </a:lnSpc>
              <a:buFontTx/>
              <a:buNone/>
            </a:pPr>
            <a:endParaRPr lang="en-US" sz="2400" dirty="0"/>
          </a:p>
          <a:p>
            <a:pPr>
              <a:lnSpc>
                <a:spcPct val="80000"/>
              </a:lnSpc>
              <a:buFontTx/>
              <a:buNone/>
            </a:pPr>
            <a:r>
              <a:rPr lang="en-US" sz="2400" dirty="0">
                <a:sym typeface="Symbol"/>
              </a:rPr>
              <a:t>      		 = c</a:t>
            </a:r>
            <a:r>
              <a:rPr lang="en-US" sz="2400" baseline="-25000" dirty="0">
                <a:sym typeface="Symbol"/>
              </a:rPr>
              <a:t>1</a:t>
            </a:r>
            <a:r>
              <a:rPr lang="en-US" sz="2400" dirty="0">
                <a:sym typeface="Symbol"/>
              </a:rPr>
              <a:t> </a:t>
            </a:r>
            <a:r>
              <a:rPr lang="en-US" sz="2400" baseline="-25000" dirty="0">
                <a:sym typeface="Symbol"/>
              </a:rPr>
              <a:t>1</a:t>
            </a:r>
            <a:r>
              <a:rPr lang="en-US" sz="2400" dirty="0">
                <a:sym typeface="Symbol"/>
              </a:rPr>
              <a:t> + c</a:t>
            </a:r>
            <a:r>
              <a:rPr lang="en-US" sz="2400" baseline="-25000" dirty="0">
                <a:sym typeface="Symbol"/>
              </a:rPr>
              <a:t>2</a:t>
            </a:r>
            <a:r>
              <a:rPr lang="en-US" sz="2400" dirty="0">
                <a:sym typeface="Symbol"/>
              </a:rPr>
              <a:t> </a:t>
            </a:r>
            <a:r>
              <a:rPr lang="en-US" sz="2400" baseline="-25000" dirty="0">
                <a:sym typeface="Symbol"/>
              </a:rPr>
              <a:t>2</a:t>
            </a:r>
          </a:p>
          <a:p>
            <a:pPr>
              <a:lnSpc>
                <a:spcPct val="80000"/>
              </a:lnSpc>
              <a:buFontTx/>
              <a:buNone/>
            </a:pPr>
            <a:endParaRPr lang="en-US" sz="2400" baseline="-25000" dirty="0"/>
          </a:p>
          <a:p>
            <a:pPr>
              <a:lnSpc>
                <a:spcPct val="80000"/>
              </a:lnSpc>
              <a:buFontTx/>
              <a:buNone/>
            </a:pPr>
            <a:r>
              <a:rPr lang="en-US" sz="2400" dirty="0"/>
              <a:t>	where c</a:t>
            </a:r>
            <a:r>
              <a:rPr lang="en-US" sz="2400" baseline="-25000" dirty="0"/>
              <a:t>1</a:t>
            </a:r>
            <a:r>
              <a:rPr lang="en-US" sz="2400" dirty="0"/>
              <a:t> and c</a:t>
            </a:r>
            <a:r>
              <a:rPr lang="en-US" sz="2400" baseline="-25000" dirty="0"/>
              <a:t>2</a:t>
            </a:r>
            <a:r>
              <a:rPr lang="en-US" sz="2400" dirty="0"/>
              <a:t> are arbitrary complex constants, represents a third physically realizable state of the system.</a:t>
            </a:r>
          </a:p>
          <a:p>
            <a:pPr>
              <a:lnSpc>
                <a:spcPct val="80000"/>
              </a:lnSpc>
              <a:buFontTx/>
              <a:buNone/>
            </a:pPr>
            <a:endParaRPr lang="en-US" sz="2400" dirty="0"/>
          </a:p>
          <a:p>
            <a:pPr>
              <a:lnSpc>
                <a:spcPct val="80000"/>
              </a:lnSpc>
            </a:pPr>
            <a:r>
              <a:rPr lang="en-US" sz="2400" dirty="0"/>
              <a:t>Wavefunction </a:t>
            </a:r>
            <a:r>
              <a:rPr lang="en-US" sz="2400" dirty="0">
                <a:sym typeface="Symbol" pitchFamily="18" charset="2"/>
              </a:rPr>
              <a:t></a:t>
            </a:r>
            <a:r>
              <a:rPr lang="en-US" sz="2400" dirty="0"/>
              <a:t>(</a:t>
            </a:r>
            <a:r>
              <a:rPr lang="en-US" sz="2400" dirty="0" err="1"/>
              <a:t>x,t</a:t>
            </a:r>
            <a:r>
              <a:rPr lang="en-US" sz="2400" dirty="0"/>
              <a:t>) </a:t>
            </a:r>
            <a:r>
              <a:rPr lang="en-US" sz="2400" dirty="0">
                <a:sym typeface="Wingdings" pitchFamily="2" charset="2"/>
              </a:rPr>
              <a:t></a:t>
            </a:r>
            <a:r>
              <a:rPr lang="en-US" sz="2400" dirty="0"/>
              <a:t> position and time probability amplitude</a:t>
            </a:r>
          </a:p>
          <a:p>
            <a:pPr>
              <a:lnSpc>
                <a:spcPct val="80000"/>
              </a:lnSpc>
              <a:buFontTx/>
              <a:buNone/>
            </a:pPr>
            <a:r>
              <a:rPr lang="en-US" sz="2400" dirty="0"/>
              <a:t>	</a:t>
            </a:r>
            <a:r>
              <a:rPr lang="en-US" sz="2000" dirty="0"/>
              <a:t>Quantum mechanics describes the outcome of an ensemble of measurements, where an ensemble of measurements consists of a very large number of identical experiments performed on identical non-interacting systems, all of which have been identically prepared so as to be in the same state.</a:t>
            </a:r>
          </a:p>
        </p:txBody>
      </p:sp>
      <p:sp>
        <p:nvSpPr>
          <p:cNvPr id="37893" name="Rectangle 5"/>
          <p:cNvSpPr>
            <a:spLocks noChangeArrowheads="1"/>
          </p:cNvSpPr>
          <p:nvPr/>
        </p:nvSpPr>
        <p:spPr bwMode="auto">
          <a:xfrm>
            <a:off x="4" y="3319462"/>
            <a:ext cx="184731" cy="369332"/>
          </a:xfrm>
          <a:prstGeom prst="rect">
            <a:avLst/>
          </a:prstGeom>
          <a:noFill/>
          <a:ln w="9525">
            <a:noFill/>
            <a:miter lim="800000"/>
            <a:headEnd/>
            <a:tailEnd/>
          </a:ln>
          <a:effectLst/>
        </p:spPr>
        <p:txBody>
          <a:bodyPr wrap="none" anchor="ctr">
            <a:spAutoFit/>
          </a:bodyPr>
          <a:lstStyle/>
          <a:p>
            <a:endParaRPr lang="en-US"/>
          </a:p>
        </p:txBody>
      </p:sp>
      <p:graphicFrame>
        <p:nvGraphicFramePr>
          <p:cNvPr id="7" name="Object 6"/>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061" name="Equation" r:id="rId3" imgW="114120" imgH="215640" progId="Equation.3">
                  <p:embed/>
                </p:oleObj>
              </mc:Choice>
              <mc:Fallback>
                <p:oleObj name="Equation" r:id="rId3" imgW="114120" imgH="215640"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33400" y="152400"/>
            <a:ext cx="8458200" cy="914400"/>
          </a:xfrm>
        </p:spPr>
        <p:txBody>
          <a:bodyPr>
            <a:normAutofit fontScale="90000"/>
          </a:bodyPr>
          <a:lstStyle/>
          <a:p>
            <a:br>
              <a:rPr lang="en-US" b="1" dirty="0"/>
            </a:br>
            <a:r>
              <a:rPr lang="en-US" b="1" dirty="0"/>
              <a:t>Basics of Quantum Mechanics</a:t>
            </a:r>
            <a:br>
              <a:rPr lang="en-US" b="1" dirty="0"/>
            </a:br>
            <a:endParaRPr lang="en-US" b="1" dirty="0"/>
          </a:p>
        </p:txBody>
      </p:sp>
      <p:sp>
        <p:nvSpPr>
          <p:cNvPr id="13315" name="Rectangle 3"/>
          <p:cNvSpPr>
            <a:spLocks noGrp="1" noChangeArrowheads="1"/>
          </p:cNvSpPr>
          <p:nvPr>
            <p:ph idx="1"/>
          </p:nvPr>
        </p:nvSpPr>
        <p:spPr>
          <a:xfrm>
            <a:off x="255563" y="1154668"/>
            <a:ext cx="8736037" cy="5334000"/>
          </a:xfrm>
        </p:spPr>
        <p:txBody>
          <a:bodyPr>
            <a:noAutofit/>
          </a:bodyPr>
          <a:lstStyle/>
          <a:p>
            <a:pPr>
              <a:lnSpc>
                <a:spcPct val="80000"/>
              </a:lnSpc>
              <a:buFontTx/>
              <a:buNone/>
            </a:pPr>
            <a:r>
              <a:rPr lang="en-US" sz="2400" b="1" dirty="0"/>
              <a:t>Second Postulate of Quantum Mechanics </a:t>
            </a:r>
          </a:p>
          <a:p>
            <a:pPr>
              <a:lnSpc>
                <a:spcPct val="80000"/>
              </a:lnSpc>
              <a:buFontTx/>
              <a:buNone/>
            </a:pPr>
            <a:endParaRPr lang="en-US" sz="2400" b="1" dirty="0"/>
          </a:p>
          <a:p>
            <a:pPr>
              <a:lnSpc>
                <a:spcPct val="80000"/>
              </a:lnSpc>
              <a:buFontTx/>
              <a:buNone/>
            </a:pPr>
            <a:r>
              <a:rPr lang="en-US" sz="2400" b="1" dirty="0"/>
              <a:t>    </a:t>
            </a:r>
            <a:r>
              <a:rPr lang="en-US" sz="2400" dirty="0"/>
              <a:t>If a system is in a quantum state represented by a wavefunction ‘</a:t>
            </a:r>
            <a:r>
              <a:rPr lang="en-US" sz="2400" dirty="0">
                <a:sym typeface="Symbol" pitchFamily="18" charset="2"/>
              </a:rPr>
              <a:t>’</a:t>
            </a:r>
            <a:r>
              <a:rPr lang="en-US" sz="2400" dirty="0"/>
              <a:t>, then</a:t>
            </a:r>
          </a:p>
          <a:p>
            <a:pPr>
              <a:lnSpc>
                <a:spcPct val="80000"/>
              </a:lnSpc>
              <a:buFontTx/>
              <a:buNone/>
            </a:pPr>
            <a:r>
              <a:rPr lang="en-US" sz="2400" dirty="0"/>
              <a:t>	</a:t>
            </a:r>
            <a:r>
              <a:rPr lang="en-IN" sz="2400" dirty="0"/>
              <a:t>			P </a:t>
            </a:r>
            <a:r>
              <a:rPr lang="en-IN" sz="2400" dirty="0" err="1"/>
              <a:t>dV</a:t>
            </a:r>
            <a:r>
              <a:rPr lang="en-IN" sz="2400" dirty="0"/>
              <a:t> = |</a:t>
            </a:r>
            <a:r>
              <a:rPr lang="en-US" sz="2400" dirty="0">
                <a:sym typeface="Symbol"/>
              </a:rPr>
              <a:t> |</a:t>
            </a:r>
            <a:r>
              <a:rPr lang="en-US" sz="2400" baseline="30000" dirty="0">
                <a:sym typeface="Symbol"/>
              </a:rPr>
              <a:t>2</a:t>
            </a:r>
            <a:r>
              <a:rPr lang="en-US" sz="2400" dirty="0">
                <a:sym typeface="Symbol"/>
              </a:rPr>
              <a:t> </a:t>
            </a:r>
            <a:r>
              <a:rPr lang="en-US" sz="2400" dirty="0" err="1">
                <a:sym typeface="Symbol"/>
              </a:rPr>
              <a:t>dV</a:t>
            </a:r>
            <a:endParaRPr lang="en-US" sz="2400" dirty="0">
              <a:sym typeface="Symbol"/>
            </a:endParaRPr>
          </a:p>
          <a:p>
            <a:pPr>
              <a:lnSpc>
                <a:spcPct val="80000"/>
              </a:lnSpc>
              <a:buFontTx/>
              <a:buNone/>
            </a:pPr>
            <a:endParaRPr lang="en-US" sz="2400" baseline="30000" dirty="0"/>
          </a:p>
          <a:p>
            <a:pPr>
              <a:lnSpc>
                <a:spcPct val="80000"/>
              </a:lnSpc>
              <a:buFontTx/>
              <a:buNone/>
            </a:pPr>
            <a:r>
              <a:rPr lang="en-US" sz="2400" dirty="0"/>
              <a:t>	is the probability that in a position measurement at time ‘</a:t>
            </a:r>
            <a:r>
              <a:rPr lang="en-US" sz="2400" i="1" dirty="0"/>
              <a:t>t’</a:t>
            </a:r>
            <a:r>
              <a:rPr lang="en-US" sz="2400" dirty="0"/>
              <a:t> the particle will be detected in the infinitesimal volume </a:t>
            </a:r>
            <a:r>
              <a:rPr lang="en-US" sz="2400" dirty="0" err="1"/>
              <a:t>d</a:t>
            </a:r>
            <a:r>
              <a:rPr lang="en-US" sz="2400" i="1" dirty="0" err="1"/>
              <a:t>V</a:t>
            </a:r>
            <a:r>
              <a:rPr lang="en-US" sz="2400" dirty="0"/>
              <a:t>.</a:t>
            </a:r>
          </a:p>
          <a:p>
            <a:pPr>
              <a:lnSpc>
                <a:spcPct val="80000"/>
              </a:lnSpc>
              <a:buFontTx/>
              <a:buNone/>
            </a:pPr>
            <a:endParaRPr lang="en-US" sz="2400" dirty="0"/>
          </a:p>
          <a:p>
            <a:pPr>
              <a:lnSpc>
                <a:spcPct val="80000"/>
              </a:lnSpc>
              <a:buFontTx/>
              <a:buNone/>
            </a:pPr>
            <a:r>
              <a:rPr lang="en-US" sz="2400" dirty="0"/>
              <a:t>	</a:t>
            </a:r>
            <a:r>
              <a:rPr lang="en-IN" sz="2400" dirty="0"/>
              <a:t>|</a:t>
            </a:r>
            <a:r>
              <a:rPr lang="en-US" sz="2400" dirty="0">
                <a:sym typeface="Symbol"/>
              </a:rPr>
              <a:t> (</a:t>
            </a:r>
            <a:r>
              <a:rPr lang="en-US" sz="2400" dirty="0" err="1">
                <a:sym typeface="Symbol"/>
              </a:rPr>
              <a:t>x,t</a:t>
            </a:r>
            <a:r>
              <a:rPr lang="en-US" sz="2400" dirty="0">
                <a:sym typeface="Symbol"/>
              </a:rPr>
              <a:t>)|</a:t>
            </a:r>
            <a:r>
              <a:rPr lang="en-US" sz="2400" baseline="30000" dirty="0">
                <a:sym typeface="Symbol"/>
              </a:rPr>
              <a:t>2       </a:t>
            </a:r>
            <a:r>
              <a:rPr lang="en-US" sz="2400" dirty="0">
                <a:sym typeface="Wingdings" pitchFamily="2" charset="2"/>
              </a:rPr>
              <a:t></a:t>
            </a:r>
            <a:r>
              <a:rPr lang="en-US" sz="2400" dirty="0"/>
              <a:t> position and time probability density</a:t>
            </a:r>
          </a:p>
          <a:p>
            <a:pPr>
              <a:lnSpc>
                <a:spcPct val="80000"/>
              </a:lnSpc>
              <a:buFontTx/>
              <a:buNone/>
            </a:pPr>
            <a:endParaRPr lang="en-US" sz="2400" dirty="0"/>
          </a:p>
          <a:p>
            <a:pPr>
              <a:lnSpc>
                <a:spcPct val="80000"/>
              </a:lnSpc>
              <a:buFontTx/>
              <a:buNone/>
            </a:pPr>
            <a:r>
              <a:rPr lang="en-US" sz="2400" dirty="0"/>
              <a:t>	</a:t>
            </a:r>
            <a:r>
              <a:rPr lang="en-US" sz="2000" dirty="0"/>
              <a:t>The importance of normalization follows from the Born interpretation of the state function as a position probability amplitude. </a:t>
            </a:r>
          </a:p>
          <a:p>
            <a:pPr>
              <a:lnSpc>
                <a:spcPct val="80000"/>
              </a:lnSpc>
              <a:buFontTx/>
              <a:buNone/>
            </a:pPr>
            <a:r>
              <a:rPr lang="en-US" sz="2000" dirty="0"/>
              <a:t>	According to the second postulate of quantum mechanics, the integrated probability density can be interpreted as a probability that in a position measurement at time t, we will find the particle anywhere in space. </a:t>
            </a:r>
          </a:p>
        </p:txBody>
      </p:sp>
      <p:sp>
        <p:nvSpPr>
          <p:cNvPr id="13317" name="Rectangle 5"/>
          <p:cNvSpPr>
            <a:spLocks noChangeArrowheads="1"/>
          </p:cNvSpPr>
          <p:nvPr/>
        </p:nvSpPr>
        <p:spPr bwMode="auto">
          <a:xfrm>
            <a:off x="4" y="3276600"/>
            <a:ext cx="184731" cy="369332"/>
          </a:xfrm>
          <a:prstGeom prst="rect">
            <a:avLst/>
          </a:prstGeom>
          <a:noFill/>
          <a:ln w="9525">
            <a:noFill/>
            <a:miter lim="800000"/>
            <a:headEnd/>
            <a:tailEnd/>
          </a:ln>
          <a:effectLst/>
        </p:spPr>
        <p:txBody>
          <a:bodyPr wrap="none" anchor="ctr">
            <a:spAutoFit/>
          </a:bodyPr>
          <a:lstStyle/>
          <a:p>
            <a:endParaRPr lang="en-US"/>
          </a:p>
        </p:txBody>
      </p:sp>
      <p:sp>
        <p:nvSpPr>
          <p:cNvPr id="13319" name="Rectangle 7"/>
          <p:cNvSpPr>
            <a:spLocks noChangeArrowheads="1"/>
          </p:cNvSpPr>
          <p:nvPr/>
        </p:nvSpPr>
        <p:spPr bwMode="auto">
          <a:xfrm>
            <a:off x="4" y="3276600"/>
            <a:ext cx="184731" cy="369332"/>
          </a:xfrm>
          <a:prstGeom prst="rect">
            <a:avLst/>
          </a:prstGeom>
          <a:noFill/>
          <a:ln w="9525">
            <a:noFill/>
            <a:miter lim="800000"/>
            <a:headEnd/>
            <a:tailEnd/>
          </a:ln>
          <a:effectLst/>
        </p:spPr>
        <p:txBody>
          <a:bodyPr wrap="none" anchor="ctr">
            <a:spAutoFit/>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228600"/>
            <a:ext cx="8229600" cy="792162"/>
          </a:xfrm>
        </p:spPr>
        <p:txBody>
          <a:bodyPr>
            <a:noAutofit/>
          </a:bodyPr>
          <a:lstStyle/>
          <a:p>
            <a:br>
              <a:rPr lang="en-US" sz="3600" b="1" dirty="0"/>
            </a:br>
            <a:r>
              <a:rPr lang="en-US" sz="3600" b="1" dirty="0"/>
              <a:t>Basics of Quantum Mechanics</a:t>
            </a:r>
            <a:br>
              <a:rPr lang="en-US" sz="3600" b="1" dirty="0"/>
            </a:br>
            <a:endParaRPr lang="en-US" sz="3600" b="1" dirty="0"/>
          </a:p>
        </p:txBody>
      </p:sp>
      <p:sp>
        <p:nvSpPr>
          <p:cNvPr id="38915" name="Rectangle 3"/>
          <p:cNvSpPr>
            <a:spLocks noGrp="1" noChangeArrowheads="1"/>
          </p:cNvSpPr>
          <p:nvPr>
            <p:ph idx="1"/>
          </p:nvPr>
        </p:nvSpPr>
        <p:spPr>
          <a:xfrm>
            <a:off x="304800" y="1020762"/>
            <a:ext cx="8382000" cy="5837238"/>
          </a:xfrm>
        </p:spPr>
        <p:txBody>
          <a:bodyPr>
            <a:normAutofit/>
          </a:bodyPr>
          <a:lstStyle/>
          <a:p>
            <a:pPr>
              <a:lnSpc>
                <a:spcPct val="80000"/>
              </a:lnSpc>
              <a:buFontTx/>
              <a:buNone/>
            </a:pPr>
            <a:r>
              <a:rPr lang="en-US" sz="2800" dirty="0"/>
              <a:t>	Therefore, the normalization condition for the </a:t>
            </a:r>
            <a:r>
              <a:rPr lang="en-US" sz="2800" dirty="0" err="1"/>
              <a:t>wavefunction</a:t>
            </a:r>
            <a:r>
              <a:rPr lang="en-US" sz="2800" dirty="0"/>
              <a:t> is:</a:t>
            </a:r>
          </a:p>
          <a:p>
            <a:pPr>
              <a:lnSpc>
                <a:spcPct val="80000"/>
              </a:lnSpc>
              <a:buFontTx/>
              <a:buNone/>
            </a:pPr>
            <a:endParaRPr lang="en-IN" sz="2800" dirty="0"/>
          </a:p>
          <a:p>
            <a:pPr>
              <a:lnSpc>
                <a:spcPct val="80000"/>
              </a:lnSpc>
              <a:buFontTx/>
              <a:buNone/>
            </a:pPr>
            <a:endParaRPr lang="en-US" sz="2800" dirty="0"/>
          </a:p>
          <a:p>
            <a:pPr>
              <a:lnSpc>
                <a:spcPct val="80000"/>
              </a:lnSpc>
              <a:buFontTx/>
              <a:buNone/>
            </a:pPr>
            <a:r>
              <a:rPr lang="en-US" sz="2800" dirty="0"/>
              <a:t>	</a:t>
            </a:r>
          </a:p>
          <a:p>
            <a:pPr>
              <a:lnSpc>
                <a:spcPct val="80000"/>
              </a:lnSpc>
              <a:buFontTx/>
              <a:buNone/>
            </a:pPr>
            <a:r>
              <a:rPr lang="en-US" sz="2800" b="1" dirty="0"/>
              <a:t>Limitations on the wavefunction:</a:t>
            </a:r>
          </a:p>
          <a:p>
            <a:pPr>
              <a:lnSpc>
                <a:spcPct val="80000"/>
              </a:lnSpc>
              <a:buFontTx/>
              <a:buNone/>
            </a:pPr>
            <a:endParaRPr lang="en-US" sz="2800" b="1" dirty="0"/>
          </a:p>
          <a:p>
            <a:pPr lvl="1">
              <a:lnSpc>
                <a:spcPct val="80000"/>
              </a:lnSpc>
              <a:buFont typeface="Wingdings" panose="05000000000000000000" pitchFamily="2" charset="2"/>
              <a:buChar char="v"/>
            </a:pPr>
            <a:r>
              <a:rPr lang="en-US" sz="2400" dirty="0"/>
              <a:t>Only </a:t>
            </a:r>
            <a:r>
              <a:rPr lang="en-US" sz="2400" dirty="0" err="1"/>
              <a:t>normalizable</a:t>
            </a:r>
            <a:r>
              <a:rPr lang="en-US" sz="2400" dirty="0"/>
              <a:t> functions can represent a quantum state and these are called physically admissible functions.</a:t>
            </a:r>
          </a:p>
          <a:p>
            <a:pPr marL="457200" lvl="1" indent="0">
              <a:lnSpc>
                <a:spcPct val="80000"/>
              </a:lnSpc>
              <a:buNone/>
            </a:pPr>
            <a:endParaRPr lang="en-US" sz="2400" dirty="0"/>
          </a:p>
          <a:p>
            <a:pPr lvl="1">
              <a:lnSpc>
                <a:spcPct val="80000"/>
              </a:lnSpc>
              <a:buFont typeface="Wingdings" panose="05000000000000000000" pitchFamily="2" charset="2"/>
              <a:buChar char="v"/>
            </a:pPr>
            <a:r>
              <a:rPr lang="en-US" sz="2400" dirty="0"/>
              <a:t>State function must be continuous and single valued function.</a:t>
            </a:r>
          </a:p>
          <a:p>
            <a:pPr marL="457200" lvl="1" indent="0">
              <a:lnSpc>
                <a:spcPct val="80000"/>
              </a:lnSpc>
              <a:buNone/>
            </a:pPr>
            <a:endParaRPr lang="en-US" sz="2400" dirty="0"/>
          </a:p>
          <a:p>
            <a:pPr lvl="1">
              <a:lnSpc>
                <a:spcPct val="80000"/>
              </a:lnSpc>
              <a:buFont typeface="Wingdings" panose="05000000000000000000" pitchFamily="2" charset="2"/>
              <a:buChar char="v"/>
            </a:pPr>
            <a:r>
              <a:rPr lang="en-US" sz="2400" dirty="0"/>
              <a:t>State function must be a smoothly-varying function (continuous derivative).</a:t>
            </a:r>
          </a:p>
        </p:txBody>
      </p:sp>
      <p:sp>
        <p:nvSpPr>
          <p:cNvPr id="38917" name="Rectangle 5"/>
          <p:cNvSpPr>
            <a:spLocks noChangeArrowheads="1"/>
          </p:cNvSpPr>
          <p:nvPr/>
        </p:nvSpPr>
        <p:spPr bwMode="auto">
          <a:xfrm>
            <a:off x="4" y="3276600"/>
            <a:ext cx="184731" cy="369332"/>
          </a:xfrm>
          <a:prstGeom prst="rect">
            <a:avLst/>
          </a:prstGeom>
          <a:noFill/>
          <a:ln w="9525">
            <a:noFill/>
            <a:miter lim="800000"/>
            <a:headEnd/>
            <a:tailEnd/>
          </a:ln>
          <a:effectLst/>
        </p:spPr>
        <p:txBody>
          <a:bodyPr wrap="none" anchor="ctr">
            <a:spAutoFit/>
          </a:bodyPr>
          <a:lstStyle/>
          <a:p>
            <a:endParaRPr lang="en-US"/>
          </a:p>
        </p:txBody>
      </p:sp>
      <p:pic>
        <p:nvPicPr>
          <p:cNvPr id="38918" name="Picture 6"/>
          <p:cNvPicPr>
            <a:picLocks noChangeAspect="1" noChangeArrowheads="1"/>
          </p:cNvPicPr>
          <p:nvPr/>
        </p:nvPicPr>
        <p:blipFill>
          <a:blip r:embed="rId2" cstate="print"/>
          <a:srcRect/>
          <a:stretch>
            <a:fillRect/>
          </a:stretch>
        </p:blipFill>
        <p:spPr bwMode="auto">
          <a:xfrm>
            <a:off x="1143000" y="2133600"/>
            <a:ext cx="7324725" cy="61912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Custom 1">
      <a:dk1>
        <a:sysClr val="windowText" lastClr="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5376321D990243BCF387BF0DFDD19D" ma:contentTypeVersion="9" ma:contentTypeDescription="Create a new document." ma:contentTypeScope="" ma:versionID="0aedef549c164c34712370ab5805c01b">
  <xsd:schema xmlns:xsd="http://www.w3.org/2001/XMLSchema" xmlns:xs="http://www.w3.org/2001/XMLSchema" xmlns:p="http://schemas.microsoft.com/office/2006/metadata/properties" xmlns:ns2="e1c6362d-a4cf-4332-97ee-bae0976acd4c" xmlns:ns3="73e7f7fa-ec36-4c47-a2e2-92953579c3c2" targetNamespace="http://schemas.microsoft.com/office/2006/metadata/properties" ma:root="true" ma:fieldsID="298552c5650e39ae737aa9419065ea44" ns2:_="" ns3:_="">
    <xsd:import namespace="e1c6362d-a4cf-4332-97ee-bae0976acd4c"/>
    <xsd:import namespace="73e7f7fa-ec36-4c47-a2e2-92953579c3c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c6362d-a4cf-4332-97ee-bae0976acd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e7f7fa-ec36-4c47-a2e2-92953579c3c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B824BF-64CE-4B62-831B-5B100E6EABC5}"/>
</file>

<file path=customXml/itemProps2.xml><?xml version="1.0" encoding="utf-8"?>
<ds:datastoreItem xmlns:ds="http://schemas.openxmlformats.org/officeDocument/2006/customXml" ds:itemID="{DE0EAB3C-AF5D-4B29-860A-00CF32695836}"/>
</file>

<file path=customXml/itemProps3.xml><?xml version="1.0" encoding="utf-8"?>
<ds:datastoreItem xmlns:ds="http://schemas.openxmlformats.org/officeDocument/2006/customXml" ds:itemID="{96525574-F5F2-45AD-8BDF-AAA0356236D8}"/>
</file>

<file path=docProps/app.xml><?xml version="1.0" encoding="utf-8"?>
<Properties xmlns="http://schemas.openxmlformats.org/officeDocument/2006/extended-properties" xmlns:vt="http://schemas.openxmlformats.org/officeDocument/2006/docPropsVTypes">
  <Template/>
  <TotalTime>3100</TotalTime>
  <Words>2209</Words>
  <Application>Microsoft Office PowerPoint</Application>
  <PresentationFormat>On-screen Show (4:3)</PresentationFormat>
  <Paragraphs>280</Paragraphs>
  <Slides>53</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6" baseType="lpstr">
      <vt:lpstr>Arial</vt:lpstr>
      <vt:lpstr>Book Antiqua</vt:lpstr>
      <vt:lpstr>Bookman Old Style</vt:lpstr>
      <vt:lpstr>Calibri</vt:lpstr>
      <vt:lpstr>Cambria</vt:lpstr>
      <vt:lpstr>Carlito</vt:lpstr>
      <vt:lpstr>Palatino Linotype</vt:lpstr>
      <vt:lpstr>Symbol</vt:lpstr>
      <vt:lpstr>Times New Roman</vt:lpstr>
      <vt:lpstr>Trebuchet MS</vt:lpstr>
      <vt:lpstr>Wingdings</vt:lpstr>
      <vt:lpstr>Office Theme</vt:lpstr>
      <vt:lpstr>Equation</vt:lpstr>
      <vt:lpstr>Basics of Quantum Mechanics - Heisenberg Uncertainty Principle </vt:lpstr>
      <vt:lpstr>Heisenberg Uncertainty Principle</vt:lpstr>
      <vt:lpstr>PowerPoint Presentation</vt:lpstr>
      <vt:lpstr>PowerPoint Presentation</vt:lpstr>
      <vt:lpstr> Basics of Quantum Mechanics </vt:lpstr>
      <vt:lpstr> Basics of Quantum Mechanics </vt:lpstr>
      <vt:lpstr> Basics of Quantum Mechanics </vt:lpstr>
      <vt:lpstr> Basics of Quantum Mechanics </vt:lpstr>
      <vt:lpstr> Basics of Quantum Mechanics </vt:lpstr>
      <vt:lpstr>Basics of Quantum Mechanics </vt:lpstr>
      <vt:lpstr> Basics of Quantum Mechanics  </vt:lpstr>
      <vt:lpstr> Basics of Quantum Mechanics </vt:lpstr>
      <vt:lpstr>Wave function</vt:lpstr>
      <vt:lpstr>PowerPoint Presentation</vt:lpstr>
      <vt:lpstr>PowerPoint Presentation</vt:lpstr>
      <vt:lpstr>PowerPoint Presentation</vt:lpstr>
      <vt:lpstr>PowerPoint Presentation</vt:lpstr>
      <vt:lpstr>PowerPoint Presentation</vt:lpstr>
      <vt:lpstr>Not only can these atom only  EMIT photons of a certain  frequency, but they can only  ABSORB light of a certain  frequency.</vt:lpstr>
      <vt:lpstr>PowerPoint Presentation</vt:lpstr>
      <vt:lpstr>PowerPoint Presentation</vt:lpstr>
      <vt:lpstr>   1  2</vt:lpstr>
      <vt:lpstr>PowerPoint Presentation</vt:lpstr>
      <vt:lpstr>PowerPoint Presentation</vt:lpstr>
      <vt:lpstr>PowerPoint Presentation</vt:lpstr>
      <vt:lpstr>PowerPoint Presentation</vt:lpstr>
      <vt:lpstr>Schrodinger wave equation Derivation  From wave equation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Time-Independent  Schrodinger Wave Equation</vt:lpstr>
      <vt:lpstr>Time Independent Schrodinger wave equation</vt:lpstr>
      <vt:lpstr>Time Independent Schrodinger wave equation</vt:lpstr>
      <vt:lpstr>Applications of  Schrodinger wave equations</vt:lpstr>
      <vt:lpstr>The Infinite Square Well Potential</vt:lpstr>
      <vt:lpstr>PowerPoint Presentation</vt:lpstr>
      <vt:lpstr>The Infinite Square Well Potential</vt:lpstr>
      <vt:lpstr>Energy quantization</vt:lpstr>
      <vt:lpstr>Energy quantization</vt:lpstr>
      <vt:lpstr>Infinite potential wall</vt:lpstr>
      <vt:lpstr>Finite Potential Well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Mechanics</dc:title>
  <dc:creator>Ramanpriya</dc:creator>
  <cp:lastModifiedBy>Prema P (Science)</cp:lastModifiedBy>
  <cp:revision>92</cp:revision>
  <dcterms:created xsi:type="dcterms:W3CDTF">2020-05-04T08:02:16Z</dcterms:created>
  <dcterms:modified xsi:type="dcterms:W3CDTF">2022-01-20T05:27:47Z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2013-04-16T00:00:00Z</vt:filetime>
  </property>
  <property fmtid="{D5CDD505-2E9C-101B-9397-08002B2CF9AE}" pid="3" name="Creator">
    <vt:lpwstr>pdftk 1.44 - www.pdftk.com</vt:lpwstr>
  </property>
  <property fmtid="{D5CDD505-2E9C-101B-9397-08002B2CF9AE}" pid="4" name="LastSaved">
    <vt:filetime>2020-05-04T00:00:00Z</vt:filetime>
  </property>
  <property fmtid="{D5CDD505-2E9C-101B-9397-08002B2CF9AE}" pid="5" name="ContentTypeId">
    <vt:lpwstr>0x010100EF5376321D990243BCF387BF0DFDD19D</vt:lpwstr>
  </property>
</Properties>
</file>